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30"/>
  </p:notesMasterIdLst>
  <p:handoutMasterIdLst>
    <p:handoutMasterId r:id="rId31"/>
  </p:handoutMasterIdLst>
  <p:sldIdLst>
    <p:sldId id="308" r:id="rId5"/>
    <p:sldId id="316" r:id="rId6"/>
    <p:sldId id="345" r:id="rId7"/>
    <p:sldId id="346" r:id="rId8"/>
    <p:sldId id="347" r:id="rId9"/>
    <p:sldId id="348" r:id="rId10"/>
    <p:sldId id="349" r:id="rId11"/>
    <p:sldId id="350" r:id="rId12"/>
    <p:sldId id="351" r:id="rId13"/>
    <p:sldId id="352" r:id="rId14"/>
    <p:sldId id="353" r:id="rId15"/>
    <p:sldId id="354" r:id="rId16"/>
    <p:sldId id="355" r:id="rId17"/>
    <p:sldId id="356" r:id="rId18"/>
    <p:sldId id="357" r:id="rId19"/>
    <p:sldId id="358" r:id="rId20"/>
    <p:sldId id="359" r:id="rId21"/>
    <p:sldId id="360" r:id="rId22"/>
    <p:sldId id="361" r:id="rId23"/>
    <p:sldId id="362" r:id="rId24"/>
    <p:sldId id="363" r:id="rId25"/>
    <p:sldId id="364" r:id="rId26"/>
    <p:sldId id="365" r:id="rId27"/>
    <p:sldId id="366" r:id="rId28"/>
    <p:sldId id="344" r:id="rId29"/>
  </p:sldIdLst>
  <p:sldSz cx="9144000" cy="6858000" type="screen4x3"/>
  <p:notesSz cx="6807200" cy="9906000"/>
  <p:defaultTextStyle>
    <a:defPPr>
      <a:defRPr lang="de-DE"/>
    </a:defPPr>
    <a:lvl1pPr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8F71A0"/>
    <a:srgbClr val="D7DFE9"/>
    <a:srgbClr val="AFBFD3"/>
    <a:srgbClr val="88A0BC"/>
    <a:srgbClr val="6080A6"/>
    <a:srgbClr val="386090"/>
    <a:srgbClr val="DAD0DF"/>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4" d="100"/>
          <a:sy n="64" d="100"/>
        </p:scale>
        <p:origin x="-1416" y="-355"/>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9786" cy="495300"/>
          </a:xfrm>
          <a:prstGeom prst="rect">
            <a:avLst/>
          </a:prstGeom>
        </p:spPr>
        <p:txBody>
          <a:bodyPr vert="horz" wrap="square" lIns="91440" tIns="45720" rIns="91440" bIns="45720" numCol="1" anchor="t" anchorCtr="0" compatLnSpc="1">
            <a:prstTxWarp prst="textNoShape">
              <a:avLst/>
            </a:prstTxWarp>
          </a:bodyPr>
          <a:lstStyle>
            <a:lvl1pPr eaLnBrk="0" hangingPunct="0">
              <a:defRPr sz="1200">
                <a:ea typeface="ＭＳ Ｐゴシック" pitchFamily="-65" charset="-128"/>
              </a:defRPr>
            </a:lvl1pPr>
          </a:lstStyle>
          <a:p>
            <a:pPr>
              <a:defRPr/>
            </a:pPr>
            <a:endParaRPr lang="de-DE"/>
          </a:p>
        </p:txBody>
      </p:sp>
      <p:sp>
        <p:nvSpPr>
          <p:cNvPr id="3" name="Datumsplatzhalter 2"/>
          <p:cNvSpPr>
            <a:spLocks noGrp="1"/>
          </p:cNvSpPr>
          <p:nvPr>
            <p:ph type="dt" sz="quarter" idx="1"/>
          </p:nvPr>
        </p:nvSpPr>
        <p:spPr>
          <a:xfrm>
            <a:off x="3855839" y="0"/>
            <a:ext cx="2949786" cy="495300"/>
          </a:xfrm>
          <a:prstGeom prst="rect">
            <a:avLst/>
          </a:prstGeom>
        </p:spPr>
        <p:txBody>
          <a:bodyPr vert="horz" wrap="square" lIns="91440" tIns="45720" rIns="91440" bIns="45720" numCol="1" anchor="t" anchorCtr="0" compatLnSpc="1">
            <a:prstTxWarp prst="textNoShape">
              <a:avLst/>
            </a:prstTxWarp>
          </a:bodyPr>
          <a:lstStyle>
            <a:lvl1pPr algn="r" eaLnBrk="0" hangingPunct="0">
              <a:defRPr sz="1200">
                <a:ea typeface="ＭＳ Ｐゴシック" pitchFamily="-65" charset="-128"/>
              </a:defRPr>
            </a:lvl1pPr>
          </a:lstStyle>
          <a:p>
            <a:pPr>
              <a:defRPr/>
            </a:pPr>
            <a:fld id="{CB40C656-2FAA-4752-AB36-591C4FCA175F}" type="datetime1">
              <a:rPr lang="de-DE"/>
              <a:pPr>
                <a:defRPr/>
              </a:pPr>
              <a:t>13.07.2015</a:t>
            </a:fld>
            <a:endParaRPr lang="de-DE"/>
          </a:p>
        </p:txBody>
      </p:sp>
      <p:sp>
        <p:nvSpPr>
          <p:cNvPr id="4" name="Fußzeilenplatzhalter 3"/>
          <p:cNvSpPr>
            <a:spLocks noGrp="1"/>
          </p:cNvSpPr>
          <p:nvPr>
            <p:ph type="ftr" sz="quarter" idx="2"/>
          </p:nvPr>
        </p:nvSpPr>
        <p:spPr>
          <a:xfrm>
            <a:off x="1" y="9408981"/>
            <a:ext cx="2949786" cy="495300"/>
          </a:xfrm>
          <a:prstGeom prst="rect">
            <a:avLst/>
          </a:prstGeom>
        </p:spPr>
        <p:txBody>
          <a:bodyPr vert="horz" wrap="square" lIns="91440" tIns="45720" rIns="91440" bIns="45720" numCol="1" anchor="b" anchorCtr="0" compatLnSpc="1">
            <a:prstTxWarp prst="textNoShape">
              <a:avLst/>
            </a:prstTxWarp>
          </a:bodyPr>
          <a:lstStyle>
            <a:lvl1pPr eaLnBrk="0" hangingPunct="0">
              <a:defRPr sz="1200">
                <a:ea typeface="ＭＳ Ｐゴシック" pitchFamily="-65" charset="-128"/>
              </a:defRPr>
            </a:lvl1pPr>
          </a:lstStyle>
          <a:p>
            <a:pPr>
              <a:defRPr/>
            </a:pPr>
            <a:endParaRPr lang="de-DE"/>
          </a:p>
        </p:txBody>
      </p:sp>
      <p:sp>
        <p:nvSpPr>
          <p:cNvPr id="5" name="Foliennummernplatzhalter 4"/>
          <p:cNvSpPr>
            <a:spLocks noGrp="1"/>
          </p:cNvSpPr>
          <p:nvPr>
            <p:ph type="sldNum" sz="quarter" idx="3"/>
          </p:nvPr>
        </p:nvSpPr>
        <p:spPr>
          <a:xfrm>
            <a:off x="3855839" y="9408981"/>
            <a:ext cx="2949786" cy="495300"/>
          </a:xfrm>
          <a:prstGeom prst="rect">
            <a:avLst/>
          </a:prstGeom>
        </p:spPr>
        <p:txBody>
          <a:bodyPr vert="horz" wrap="square" lIns="91440" tIns="45720" rIns="91440" bIns="45720" numCol="1" anchor="b" anchorCtr="0" compatLnSpc="1">
            <a:prstTxWarp prst="textNoShape">
              <a:avLst/>
            </a:prstTxWarp>
          </a:bodyPr>
          <a:lstStyle>
            <a:lvl1pPr algn="r" eaLnBrk="0" hangingPunct="0">
              <a:defRPr sz="1200">
                <a:ea typeface="ＭＳ Ｐゴシック" pitchFamily="-65" charset="-128"/>
              </a:defRPr>
            </a:lvl1pPr>
          </a:lstStyle>
          <a:p>
            <a:pPr>
              <a:defRPr/>
            </a:pPr>
            <a:fld id="{63B8932D-1BD1-423F-BA58-E33BBECC0F77}" type="slidenum">
              <a:rPr lang="de-DE"/>
              <a:pPr>
                <a:defRPr/>
              </a:pPr>
              <a:t>‹Nr.›</a:t>
            </a:fld>
            <a:endParaRPr lang="de-DE"/>
          </a:p>
        </p:txBody>
      </p:sp>
    </p:spTree>
    <p:extLst>
      <p:ext uri="{BB962C8B-B14F-4D97-AF65-F5344CB8AC3E}">
        <p14:creationId xmlns:p14="http://schemas.microsoft.com/office/powerpoint/2010/main" val="115420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2949786" cy="4953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ea typeface="ＭＳ Ｐゴシック" pitchFamily="-65" charset="-128"/>
              </a:defRPr>
            </a:lvl1pPr>
          </a:lstStyle>
          <a:p>
            <a:pPr>
              <a:defRPr/>
            </a:pPr>
            <a:endParaRPr lang="de-DE"/>
          </a:p>
        </p:txBody>
      </p:sp>
      <p:sp>
        <p:nvSpPr>
          <p:cNvPr id="4099" name="Rectangle 3"/>
          <p:cNvSpPr>
            <a:spLocks noGrp="1" noChangeArrowheads="1"/>
          </p:cNvSpPr>
          <p:nvPr>
            <p:ph type="dt" idx="1"/>
          </p:nvPr>
        </p:nvSpPr>
        <p:spPr bwMode="auto">
          <a:xfrm>
            <a:off x="3857414" y="0"/>
            <a:ext cx="2949786" cy="4953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ea typeface="ＭＳ Ｐゴシック" pitchFamily="-65" charset="-128"/>
              </a:defRPr>
            </a:lvl1pPr>
          </a:lstStyle>
          <a:p>
            <a:pPr>
              <a:defRPr/>
            </a:pPr>
            <a:endParaRPr lang="de-DE"/>
          </a:p>
        </p:txBody>
      </p:sp>
      <p:sp>
        <p:nvSpPr>
          <p:cNvPr id="35844" name="Rectangle 4"/>
          <p:cNvSpPr>
            <a:spLocks noGrp="1" noRot="1" noChangeAspect="1" noChangeArrowheads="1" noTextEdit="1"/>
          </p:cNvSpPr>
          <p:nvPr>
            <p:ph type="sldImg" idx="2"/>
          </p:nvPr>
        </p:nvSpPr>
        <p:spPr bwMode="auto">
          <a:xfrm>
            <a:off x="927100" y="742950"/>
            <a:ext cx="4953000" cy="3714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7627" y="4705350"/>
            <a:ext cx="4991947" cy="4457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noProof="0" smtClean="0"/>
              <a:t>Mastertextformat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4102" name="Rectangle 6"/>
          <p:cNvSpPr>
            <a:spLocks noGrp="1" noChangeArrowheads="1"/>
          </p:cNvSpPr>
          <p:nvPr>
            <p:ph type="ftr" sz="quarter" idx="4"/>
          </p:nvPr>
        </p:nvSpPr>
        <p:spPr bwMode="auto">
          <a:xfrm>
            <a:off x="1" y="9410700"/>
            <a:ext cx="2949786" cy="4953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ea typeface="ＭＳ Ｐゴシック" pitchFamily="-65" charset="-128"/>
              </a:defRPr>
            </a:lvl1pPr>
          </a:lstStyle>
          <a:p>
            <a:pPr>
              <a:defRPr/>
            </a:pPr>
            <a:endParaRPr lang="de-DE"/>
          </a:p>
        </p:txBody>
      </p:sp>
      <p:sp>
        <p:nvSpPr>
          <p:cNvPr id="4103" name="Rectangle 7"/>
          <p:cNvSpPr>
            <a:spLocks noGrp="1" noChangeArrowheads="1"/>
          </p:cNvSpPr>
          <p:nvPr>
            <p:ph type="sldNum" sz="quarter" idx="5"/>
          </p:nvPr>
        </p:nvSpPr>
        <p:spPr bwMode="auto">
          <a:xfrm>
            <a:off x="3857414" y="9410700"/>
            <a:ext cx="2949786" cy="4953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ea typeface="ＭＳ Ｐゴシック" pitchFamily="-65" charset="-128"/>
              </a:defRPr>
            </a:lvl1pPr>
          </a:lstStyle>
          <a:p>
            <a:pPr>
              <a:defRPr/>
            </a:pPr>
            <a:fld id="{942058F2-5504-4252-B6EF-34D76EAE967E}" type="slidenum">
              <a:rPr lang="de-DE"/>
              <a:pPr>
                <a:defRPr/>
              </a:pPr>
              <a:t>‹Nr.›</a:t>
            </a:fld>
            <a:endParaRPr lang="de-DE"/>
          </a:p>
        </p:txBody>
      </p:sp>
    </p:spTree>
    <p:extLst>
      <p:ext uri="{BB962C8B-B14F-4D97-AF65-F5344CB8AC3E}">
        <p14:creationId xmlns:p14="http://schemas.microsoft.com/office/powerpoint/2010/main" val="22857243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ＭＳ Ｐゴシック" pitchFamily="-112" charset="-128"/>
      </a:defRPr>
    </a:lvl1pPr>
    <a:lvl2pPr marL="4572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mn-cs"/>
      </a:defRPr>
    </a:lvl2pPr>
    <a:lvl3pPr marL="9144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mn-cs"/>
      </a:defRPr>
    </a:lvl3pPr>
    <a:lvl4pPr marL="13716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mn-cs"/>
      </a:defRPr>
    </a:lvl4pPr>
    <a:lvl5pPr marL="1828800" algn="l" rtl="0" eaLnBrk="0" fontAlgn="base" hangingPunct="0">
      <a:spcBef>
        <a:spcPct val="30000"/>
      </a:spcBef>
      <a:spcAft>
        <a:spcPct val="0"/>
      </a:spcAft>
      <a:defRPr sz="1200" kern="1200">
        <a:solidFill>
          <a:schemeClr val="tx1"/>
        </a:solidFill>
        <a:latin typeface="Arial" pitchFamily="-112" charset="0"/>
        <a:ea typeface="ＭＳ Ｐゴシック" pitchFamily="-11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latin typeface="Arial" pitchFamily="34" charset="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latin typeface="Arial" pitchFamily="34" charset="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latin typeface="Arial" pitchFamily="34" charset="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latin typeface="Arial" pitchFamily="34" charset="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latin typeface="Arial" pitchFamily="34" charset="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latin typeface="Arial" pitchFamily="34" charset="0"/>
              <a:ea typeface="ＭＳ Ｐゴシック"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latin typeface="Arial" pitchFamily="34" charset="0"/>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latin typeface="Arial" pitchFamily="34" charset="0"/>
              <a:ea typeface="ＭＳ Ｐゴシック"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latin typeface="Arial" pitchFamily="34" charset="0"/>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latin typeface="Arial" pitchFamily="34" charset="0"/>
              <a:ea typeface="ＭＳ Ｐゴシック"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latin typeface="Arial" pitchFamily="34"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latin typeface="Arial" pitchFamily="34" charset="0"/>
              <a:ea typeface="ＭＳ Ｐゴシック"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latin typeface="Arial" pitchFamily="34" charset="0"/>
              <a:ea typeface="ＭＳ Ｐゴシック"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latin typeface="Arial" pitchFamily="34" charset="0"/>
              <a:ea typeface="ＭＳ Ｐゴシック"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latin typeface="Arial" pitchFamily="34" charset="0"/>
              <a:ea typeface="ＭＳ Ｐゴシック"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latin typeface="Arial" pitchFamily="34" charset="0"/>
              <a:ea typeface="ＭＳ Ｐゴシック"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latin typeface="Arial" pitchFamily="34" charset="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latin typeface="Arial" pitchFamily="34" charset="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latin typeface="Arial" pitchFamily="34" charset="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latin typeface="Arial" pitchFamily="34" charset="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latin typeface="Arial" pitchFamily="34" charset="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latin typeface="Arial" pitchFamily="34" charset="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latin typeface="Arial" pitchFamily="34" charset="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latin typeface="Arial" pitchFamily="34"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elfolie">
    <p:spTree>
      <p:nvGrpSpPr>
        <p:cNvPr id="1" name=""/>
        <p:cNvGrpSpPr/>
        <p:nvPr/>
      </p:nvGrpSpPr>
      <p:grpSpPr>
        <a:xfrm>
          <a:off x="0" y="0"/>
          <a:ext cx="0" cy="0"/>
          <a:chOff x="0" y="0"/>
          <a:chExt cx="0" cy="0"/>
        </a:xfrm>
      </p:grpSpPr>
      <p:grpSp>
        <p:nvGrpSpPr>
          <p:cNvPr id="4" name="Group 36"/>
          <p:cNvGrpSpPr>
            <a:grpSpLocks/>
          </p:cNvGrpSpPr>
          <p:nvPr/>
        </p:nvGrpSpPr>
        <p:grpSpPr bwMode="auto">
          <a:xfrm>
            <a:off x="0" y="1585913"/>
            <a:ext cx="7264400" cy="90487"/>
            <a:chOff x="0" y="672"/>
            <a:chExt cx="4576" cy="57"/>
          </a:xfrm>
        </p:grpSpPr>
        <p:sp>
          <p:nvSpPr>
            <p:cNvPr id="5" name="Rectangle 17"/>
            <p:cNvSpPr>
              <a:spLocks noChangeArrowheads="1"/>
            </p:cNvSpPr>
            <p:nvPr/>
          </p:nvSpPr>
          <p:spPr bwMode="auto">
            <a:xfrm>
              <a:off x="450" y="672"/>
              <a:ext cx="4126" cy="57"/>
            </a:xfrm>
            <a:prstGeom prst="rect">
              <a:avLst/>
            </a:prstGeom>
            <a:solidFill>
              <a:srgbClr val="8F1936"/>
            </a:solidFill>
            <a:ln w="9525">
              <a:noFill/>
              <a:miter lim="800000"/>
              <a:headEnd/>
              <a:tailEnd/>
            </a:ln>
          </p:spPr>
          <p:txBody>
            <a:bodyPr wrap="none" anchor="ctr"/>
            <a:lstStyle/>
            <a:p>
              <a:pPr eaLnBrk="0" hangingPunct="0">
                <a:defRPr/>
              </a:pPr>
              <a:endParaRPr lang="de-DE">
                <a:ea typeface="ＭＳ Ｐゴシック" pitchFamily="-65" charset="-128"/>
              </a:endParaRPr>
            </a:p>
          </p:txBody>
        </p:sp>
        <p:sp>
          <p:nvSpPr>
            <p:cNvPr id="6" name="Rectangle 18"/>
            <p:cNvSpPr>
              <a:spLocks noChangeArrowheads="1"/>
            </p:cNvSpPr>
            <p:nvPr/>
          </p:nvSpPr>
          <p:spPr bwMode="auto">
            <a:xfrm>
              <a:off x="0" y="672"/>
              <a:ext cx="453" cy="57"/>
            </a:xfrm>
            <a:prstGeom prst="rect">
              <a:avLst/>
            </a:prstGeom>
            <a:solidFill>
              <a:srgbClr val="C0C0C0"/>
            </a:solidFill>
            <a:ln w="9525">
              <a:noFill/>
              <a:miter lim="800000"/>
              <a:headEnd/>
              <a:tailEnd/>
            </a:ln>
          </p:spPr>
          <p:txBody>
            <a:bodyPr wrap="none" anchor="ctr"/>
            <a:lstStyle/>
            <a:p>
              <a:pPr eaLnBrk="0" hangingPunct="0">
                <a:defRPr/>
              </a:pPr>
              <a:endParaRPr lang="de-DE">
                <a:ea typeface="ＭＳ Ｐゴシック" pitchFamily="-65" charset="-128"/>
              </a:endParaRPr>
            </a:p>
          </p:txBody>
        </p:sp>
      </p:grpSp>
      <p:sp>
        <p:nvSpPr>
          <p:cNvPr id="7" name="Textfeld 6"/>
          <p:cNvSpPr txBox="1"/>
          <p:nvPr/>
        </p:nvSpPr>
        <p:spPr>
          <a:xfrm>
            <a:off x="7264400" y="6604000"/>
            <a:ext cx="1160463" cy="254000"/>
          </a:xfrm>
          <a:prstGeom prst="rect">
            <a:avLst/>
          </a:prstGeom>
          <a:noFill/>
        </p:spPr>
        <p:txBody>
          <a:bodyPr lIns="0" tIns="0" rIns="0" bIns="0" anchor="ctr"/>
          <a:lstStyle/>
          <a:p>
            <a:pPr algn="r" eaLnBrk="0" hangingPunct="0">
              <a:defRPr/>
            </a:pPr>
            <a:r>
              <a:rPr lang="de-DE" sz="900">
                <a:solidFill>
                  <a:srgbClr val="606060"/>
                </a:solidFill>
                <a:latin typeface="Bliss Light" charset="0"/>
                <a:ea typeface="ＭＳ Ｐゴシック" pitchFamily="-65" charset="-128"/>
              </a:rPr>
              <a:t>Folie </a:t>
            </a:r>
            <a:fld id="{798403F7-D7FD-4F3F-9FAD-1221E3918ED6}" type="slidenum">
              <a:rPr lang="de-DE" sz="900">
                <a:solidFill>
                  <a:srgbClr val="606060"/>
                </a:solidFill>
                <a:latin typeface="Bliss Light" charset="0"/>
                <a:ea typeface="ＭＳ Ｐゴシック" pitchFamily="-65" charset="-128"/>
              </a:rPr>
              <a:pPr algn="r" eaLnBrk="0" hangingPunct="0">
                <a:defRPr/>
              </a:pPr>
              <a:t>‹Nr.›</a:t>
            </a:fld>
            <a:r>
              <a:rPr lang="de-DE" sz="900">
                <a:solidFill>
                  <a:srgbClr val="606060"/>
                </a:solidFill>
                <a:latin typeface="Bliss Light" charset="0"/>
                <a:ea typeface="ＭＳ Ｐゴシック" pitchFamily="-65" charset="-128"/>
              </a:rPr>
              <a:t>  </a:t>
            </a:r>
          </a:p>
        </p:txBody>
      </p:sp>
      <p:sp>
        <p:nvSpPr>
          <p:cNvPr id="8" name="Rectangle 6"/>
          <p:cNvSpPr>
            <a:spLocks noChangeArrowheads="1"/>
          </p:cNvSpPr>
          <p:nvPr/>
        </p:nvSpPr>
        <p:spPr bwMode="auto">
          <a:xfrm>
            <a:off x="0" y="1673225"/>
            <a:ext cx="9144000" cy="4937125"/>
          </a:xfrm>
          <a:prstGeom prst="rect">
            <a:avLst/>
          </a:prstGeom>
          <a:solidFill>
            <a:srgbClr val="8F1936">
              <a:alpha val="90000"/>
            </a:srgbClr>
          </a:solidFill>
          <a:ln w="9525">
            <a:noFill/>
            <a:miter lim="800000"/>
            <a:headEnd/>
            <a:tailEnd/>
          </a:ln>
        </p:spPr>
        <p:txBody>
          <a:bodyPr wrap="none" lIns="0" tIns="0" rIns="0" bIns="0" anchor="ctr"/>
          <a:lstStyle/>
          <a:p>
            <a:pPr eaLnBrk="0" hangingPunct="0">
              <a:defRPr/>
            </a:pPr>
            <a:endParaRPr lang="de-DE">
              <a:ea typeface="ＭＳ Ｐゴシック" pitchFamily="-65" charset="-128"/>
            </a:endParaRPr>
          </a:p>
        </p:txBody>
      </p:sp>
      <p:pic>
        <p:nvPicPr>
          <p:cNvPr id="9" name="Picture 12" descr="RP_4c_ISM_LFK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4338" y="179388"/>
            <a:ext cx="2152650"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feld 9"/>
          <p:cNvSpPr txBox="1"/>
          <p:nvPr/>
        </p:nvSpPr>
        <p:spPr>
          <a:xfrm>
            <a:off x="714375" y="6604000"/>
            <a:ext cx="5040313" cy="254000"/>
          </a:xfrm>
          <a:prstGeom prst="rect">
            <a:avLst/>
          </a:prstGeom>
          <a:noFill/>
        </p:spPr>
        <p:txBody>
          <a:bodyPr lIns="0" tIns="0" rIns="0" bIns="0" anchor="ctr"/>
          <a:lstStyle/>
          <a:p>
            <a:pPr eaLnBrk="0" hangingPunct="0">
              <a:defRPr/>
            </a:pPr>
            <a:r>
              <a:rPr lang="de-DE" sz="900">
                <a:solidFill>
                  <a:srgbClr val="606060"/>
                </a:solidFill>
                <a:ea typeface="ＭＳ Ｐゴシック" pitchFamily="-65" charset="-128"/>
                <a:cs typeface="Arial" pitchFamily="34" charset="0"/>
              </a:rPr>
              <a:t>Feuerwehr- und Katastrophenschutzschule Rheinland-Pfalz</a:t>
            </a:r>
          </a:p>
        </p:txBody>
      </p:sp>
      <p:sp>
        <p:nvSpPr>
          <p:cNvPr id="2" name="Titel 1"/>
          <p:cNvSpPr>
            <a:spLocks noGrp="1"/>
          </p:cNvSpPr>
          <p:nvPr>
            <p:ph type="ctrTitle"/>
          </p:nvPr>
        </p:nvSpPr>
        <p:spPr>
          <a:xfrm>
            <a:off x="673099" y="2525621"/>
            <a:ext cx="7751764" cy="2185214"/>
          </a:xfrm>
        </p:spPr>
        <p:txBody>
          <a:bodyPr anchor="t"/>
          <a:lstStyle>
            <a:lvl1pPr>
              <a:defRPr sz="4800" cap="all">
                <a:solidFill>
                  <a:schemeClr val="bg1"/>
                </a:solidFill>
              </a:defRPr>
            </a:lvl1pPr>
          </a:lstStyle>
          <a:p>
            <a:r>
              <a:rPr lang="de-DE" smtClean="0"/>
              <a:t>Titelmasterformat durch Klicken bearbeiten</a:t>
            </a:r>
            <a:endParaRPr lang="de-DE" dirty="0"/>
          </a:p>
        </p:txBody>
      </p:sp>
      <p:sp>
        <p:nvSpPr>
          <p:cNvPr id="3" name="Untertitel 2"/>
          <p:cNvSpPr>
            <a:spLocks noGrp="1"/>
          </p:cNvSpPr>
          <p:nvPr>
            <p:ph type="subTitle" idx="1"/>
          </p:nvPr>
        </p:nvSpPr>
        <p:spPr>
          <a:xfrm>
            <a:off x="685800" y="4800600"/>
            <a:ext cx="7739063" cy="923330"/>
          </a:xfrm>
        </p:spPr>
        <p:txBody>
          <a:bodyPr anchor="b">
            <a:noAutofit/>
          </a:bodyPr>
          <a:lstStyle>
            <a:lvl1pPr marL="0" indent="0" algn="l">
              <a:lnSpc>
                <a:spcPct val="100000"/>
              </a:lnSpc>
              <a:spcBef>
                <a:spcPts val="0"/>
              </a:spcBef>
              <a:spcAft>
                <a:spcPts val="0"/>
              </a:spcAft>
              <a:buNone/>
              <a:defRPr kumimoji="0" lang="de-DE" sz="3000" b="0" i="0" u="none" strike="noStrike" kern="0" cap="none" spc="0" normalizeH="0" baseline="0" noProof="0" dirty="0" smtClean="0">
                <a:ln>
                  <a:noFill/>
                </a:ln>
                <a:solidFill>
                  <a:schemeClr val="bg1"/>
                </a:solidFill>
                <a:effectLst/>
                <a:uLnTx/>
                <a:uFillTx/>
                <a:latin typeface="Arial"/>
                <a:ea typeface="+mn-ea"/>
                <a:cs typeface="Aria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lvl="0"/>
            <a:r>
              <a:rPr lang="de-DE" smtClean="0"/>
              <a:t>Formatvorlage des Untertitelmasters durch Klicken bearbeiten</a:t>
            </a:r>
            <a:endParaRPr lang="de-DE" dirty="0"/>
          </a:p>
        </p:txBody>
      </p:sp>
    </p:spTree>
    <p:extLst>
      <p:ext uri="{BB962C8B-B14F-4D97-AF65-F5344CB8AC3E}">
        <p14:creationId xmlns:p14="http://schemas.microsoft.com/office/powerpoint/2010/main" val="391662476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showMasterPhAnim="0" type="title" preserve="1">
  <p:cSld name="1_Titelfolie">
    <p:spTree>
      <p:nvGrpSpPr>
        <p:cNvPr id="1" name=""/>
        <p:cNvGrpSpPr/>
        <p:nvPr/>
      </p:nvGrpSpPr>
      <p:grpSpPr>
        <a:xfrm>
          <a:off x="0" y="0"/>
          <a:ext cx="0" cy="0"/>
          <a:chOff x="0" y="0"/>
          <a:chExt cx="0" cy="0"/>
        </a:xfrm>
      </p:grpSpPr>
      <p:grpSp>
        <p:nvGrpSpPr>
          <p:cNvPr id="4" name="Group 36"/>
          <p:cNvGrpSpPr>
            <a:grpSpLocks/>
          </p:cNvGrpSpPr>
          <p:nvPr/>
        </p:nvGrpSpPr>
        <p:grpSpPr bwMode="auto">
          <a:xfrm>
            <a:off x="0" y="1585913"/>
            <a:ext cx="7264400" cy="90487"/>
            <a:chOff x="0" y="672"/>
            <a:chExt cx="4576" cy="57"/>
          </a:xfrm>
        </p:grpSpPr>
        <p:sp>
          <p:nvSpPr>
            <p:cNvPr id="5" name="Rectangle 17"/>
            <p:cNvSpPr>
              <a:spLocks noChangeArrowheads="1"/>
            </p:cNvSpPr>
            <p:nvPr/>
          </p:nvSpPr>
          <p:spPr bwMode="auto">
            <a:xfrm>
              <a:off x="450" y="672"/>
              <a:ext cx="4126" cy="57"/>
            </a:xfrm>
            <a:prstGeom prst="rect">
              <a:avLst/>
            </a:prstGeom>
            <a:solidFill>
              <a:srgbClr val="8F1936"/>
            </a:solidFill>
            <a:ln w="9525">
              <a:noFill/>
              <a:miter lim="800000"/>
              <a:headEnd/>
              <a:tailEnd/>
            </a:ln>
          </p:spPr>
          <p:txBody>
            <a:bodyPr wrap="none" anchor="ctr"/>
            <a:lstStyle/>
            <a:p>
              <a:pPr eaLnBrk="0" hangingPunct="0">
                <a:defRPr/>
              </a:pPr>
              <a:endParaRPr lang="de-DE">
                <a:ea typeface="ＭＳ Ｐゴシック" pitchFamily="-65" charset="-128"/>
              </a:endParaRPr>
            </a:p>
          </p:txBody>
        </p:sp>
        <p:sp>
          <p:nvSpPr>
            <p:cNvPr id="6" name="Rectangle 18"/>
            <p:cNvSpPr>
              <a:spLocks noChangeArrowheads="1"/>
            </p:cNvSpPr>
            <p:nvPr/>
          </p:nvSpPr>
          <p:spPr bwMode="auto">
            <a:xfrm>
              <a:off x="0" y="672"/>
              <a:ext cx="453" cy="57"/>
            </a:xfrm>
            <a:prstGeom prst="rect">
              <a:avLst/>
            </a:prstGeom>
            <a:solidFill>
              <a:srgbClr val="C0C0C0"/>
            </a:solidFill>
            <a:ln w="9525">
              <a:noFill/>
              <a:miter lim="800000"/>
              <a:headEnd/>
              <a:tailEnd/>
            </a:ln>
          </p:spPr>
          <p:txBody>
            <a:bodyPr wrap="none" anchor="ctr"/>
            <a:lstStyle/>
            <a:p>
              <a:pPr eaLnBrk="0" hangingPunct="0">
                <a:defRPr/>
              </a:pPr>
              <a:endParaRPr lang="de-DE">
                <a:ea typeface="ＭＳ Ｐゴシック" pitchFamily="-65" charset="-128"/>
              </a:endParaRPr>
            </a:p>
          </p:txBody>
        </p:sp>
      </p:grpSp>
      <p:sp>
        <p:nvSpPr>
          <p:cNvPr id="7" name="Line 32"/>
          <p:cNvSpPr>
            <a:spLocks noChangeShapeType="1"/>
          </p:cNvSpPr>
          <p:nvPr/>
        </p:nvSpPr>
        <p:spPr bwMode="auto">
          <a:xfrm>
            <a:off x="0" y="6604000"/>
            <a:ext cx="9144000" cy="0"/>
          </a:xfrm>
          <a:prstGeom prst="line">
            <a:avLst/>
          </a:prstGeom>
          <a:noFill/>
          <a:ln w="9525">
            <a:solidFill>
              <a:srgbClr val="C0C0C0"/>
            </a:solidFill>
            <a:round/>
            <a:headEnd/>
            <a:tailEnd/>
          </a:ln>
        </p:spPr>
        <p:txBody>
          <a:bodyPr wrap="none" anchor="ctr"/>
          <a:lstStyle/>
          <a:p>
            <a:pPr eaLnBrk="0" hangingPunct="0">
              <a:defRPr/>
            </a:pPr>
            <a:endParaRPr lang="de-DE" dirty="0">
              <a:latin typeface="Arial" pitchFamily="-112" charset="0"/>
              <a:ea typeface="ＭＳ Ｐゴシック" pitchFamily="-112" charset="-128"/>
              <a:cs typeface="ＭＳ Ｐゴシック" pitchFamily="-112" charset="-128"/>
            </a:endParaRPr>
          </a:p>
        </p:txBody>
      </p:sp>
      <p:sp>
        <p:nvSpPr>
          <p:cNvPr id="8" name="Textfeld 7"/>
          <p:cNvSpPr txBox="1"/>
          <p:nvPr/>
        </p:nvSpPr>
        <p:spPr>
          <a:xfrm>
            <a:off x="7264400" y="6604000"/>
            <a:ext cx="1160463" cy="254000"/>
          </a:xfrm>
          <a:prstGeom prst="rect">
            <a:avLst/>
          </a:prstGeom>
          <a:noFill/>
        </p:spPr>
        <p:txBody>
          <a:bodyPr lIns="0" tIns="0" rIns="0" bIns="0" anchor="ctr"/>
          <a:lstStyle/>
          <a:p>
            <a:pPr algn="r" eaLnBrk="0" hangingPunct="0">
              <a:defRPr/>
            </a:pPr>
            <a:r>
              <a:rPr lang="de-DE" sz="900">
                <a:solidFill>
                  <a:srgbClr val="606060"/>
                </a:solidFill>
                <a:latin typeface="Bliss Light" charset="0"/>
                <a:ea typeface="ＭＳ Ｐゴシック" pitchFamily="-65" charset="-128"/>
              </a:rPr>
              <a:t>Folie </a:t>
            </a:r>
            <a:fld id="{41BD10EC-C48B-463C-97CB-CF61F8B24A98}" type="slidenum">
              <a:rPr lang="de-DE" sz="900">
                <a:solidFill>
                  <a:srgbClr val="606060"/>
                </a:solidFill>
                <a:latin typeface="Bliss Light" charset="0"/>
                <a:ea typeface="ＭＳ Ｐゴシック" pitchFamily="-65" charset="-128"/>
              </a:rPr>
              <a:pPr algn="r" eaLnBrk="0" hangingPunct="0">
                <a:defRPr/>
              </a:pPr>
              <a:t>‹Nr.›</a:t>
            </a:fld>
            <a:r>
              <a:rPr lang="de-DE" sz="900">
                <a:solidFill>
                  <a:srgbClr val="606060"/>
                </a:solidFill>
                <a:latin typeface="Bliss Light" charset="0"/>
                <a:ea typeface="ＭＳ Ｐゴシック" pitchFamily="-65" charset="-128"/>
              </a:rPr>
              <a:t>  </a:t>
            </a:r>
          </a:p>
        </p:txBody>
      </p:sp>
      <p:pic>
        <p:nvPicPr>
          <p:cNvPr id="9" name="Picture 12" descr="RP_4c_ISM_LFK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4338" y="179388"/>
            <a:ext cx="2152650"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feld 9"/>
          <p:cNvSpPr txBox="1"/>
          <p:nvPr/>
        </p:nvSpPr>
        <p:spPr>
          <a:xfrm>
            <a:off x="714375" y="6604000"/>
            <a:ext cx="5040313" cy="254000"/>
          </a:xfrm>
          <a:prstGeom prst="rect">
            <a:avLst/>
          </a:prstGeom>
          <a:noFill/>
        </p:spPr>
        <p:txBody>
          <a:bodyPr lIns="0" tIns="0" rIns="0" bIns="0" anchor="ctr"/>
          <a:lstStyle/>
          <a:p>
            <a:pPr eaLnBrk="0" hangingPunct="0">
              <a:defRPr/>
            </a:pPr>
            <a:r>
              <a:rPr lang="de-DE" sz="900">
                <a:solidFill>
                  <a:srgbClr val="606060"/>
                </a:solidFill>
                <a:ea typeface="ＭＳ Ｐゴシック" pitchFamily="-65" charset="-128"/>
                <a:cs typeface="Arial" pitchFamily="34" charset="0"/>
              </a:rPr>
              <a:t>Feuerwehr- und Katastrophenschutzschule Rheinland-Pfalz</a:t>
            </a:r>
          </a:p>
        </p:txBody>
      </p:sp>
      <p:sp>
        <p:nvSpPr>
          <p:cNvPr id="2" name="Titel 1"/>
          <p:cNvSpPr>
            <a:spLocks noGrp="1"/>
          </p:cNvSpPr>
          <p:nvPr>
            <p:ph type="ctrTitle"/>
          </p:nvPr>
        </p:nvSpPr>
        <p:spPr>
          <a:xfrm>
            <a:off x="669924" y="2538376"/>
            <a:ext cx="7754939" cy="2185214"/>
          </a:xfrm>
        </p:spPr>
        <p:txBody>
          <a:bodyPr anchor="t"/>
          <a:lstStyle>
            <a:lvl1pPr>
              <a:defRPr sz="4800" cap="all">
                <a:solidFill>
                  <a:srgbClr val="8F1936"/>
                </a:solidFill>
              </a:defRPr>
            </a:lvl1pPr>
          </a:lstStyle>
          <a:p>
            <a:r>
              <a:rPr lang="de-DE" smtClean="0"/>
              <a:t>Titelmasterformat durch Klicken bearbeiten</a:t>
            </a:r>
            <a:endParaRPr lang="de-DE" dirty="0"/>
          </a:p>
        </p:txBody>
      </p:sp>
      <p:sp>
        <p:nvSpPr>
          <p:cNvPr id="3" name="Untertitel 2"/>
          <p:cNvSpPr>
            <a:spLocks noGrp="1"/>
          </p:cNvSpPr>
          <p:nvPr>
            <p:ph type="subTitle" idx="1"/>
          </p:nvPr>
        </p:nvSpPr>
        <p:spPr>
          <a:xfrm>
            <a:off x="685800" y="4800600"/>
            <a:ext cx="7739063" cy="923330"/>
          </a:xfrm>
        </p:spPr>
        <p:txBody>
          <a:bodyPr anchor="b">
            <a:noAutofit/>
          </a:bodyPr>
          <a:lstStyle>
            <a:lvl1pPr marL="0" indent="0" algn="l">
              <a:lnSpc>
                <a:spcPct val="100000"/>
              </a:lnSpc>
              <a:spcBef>
                <a:spcPts val="0"/>
              </a:spcBef>
              <a:spcAft>
                <a:spcPts val="0"/>
              </a:spcAft>
              <a:buNone/>
              <a:defRPr kumimoji="0" lang="de-DE" sz="3000" b="0" i="0" u="none" strike="noStrike" kern="0" cap="none" spc="0" normalizeH="0" baseline="0" noProof="0" dirty="0" smtClean="0">
                <a:ln>
                  <a:noFill/>
                </a:ln>
                <a:solidFill>
                  <a:srgbClr val="8F1936"/>
                </a:solidFill>
                <a:effectLst/>
                <a:uLnTx/>
                <a:uFillTx/>
                <a:latin typeface="Arial"/>
                <a:ea typeface="+mn-ea"/>
                <a:cs typeface="Aria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lvl="0"/>
            <a:r>
              <a:rPr lang="de-DE" smtClean="0"/>
              <a:t>Formatvorlage des Untertitelmasters durch Klicken bearbeiten</a:t>
            </a:r>
            <a:endParaRPr lang="de-DE" dirty="0"/>
          </a:p>
        </p:txBody>
      </p:sp>
    </p:spTree>
    <p:extLst>
      <p:ext uri="{BB962C8B-B14F-4D97-AF65-F5344CB8AC3E}">
        <p14:creationId xmlns:p14="http://schemas.microsoft.com/office/powerpoint/2010/main" val="2349074523"/>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showMasterPhAnim="0" preserve="1">
  <p:cSld name="Zwischentitel">
    <p:spTree>
      <p:nvGrpSpPr>
        <p:cNvPr id="1" name=""/>
        <p:cNvGrpSpPr/>
        <p:nvPr/>
      </p:nvGrpSpPr>
      <p:grpSpPr>
        <a:xfrm>
          <a:off x="0" y="0"/>
          <a:ext cx="0" cy="0"/>
          <a:chOff x="0" y="0"/>
          <a:chExt cx="0" cy="0"/>
        </a:xfrm>
      </p:grpSpPr>
      <p:grpSp>
        <p:nvGrpSpPr>
          <p:cNvPr id="3" name="Group 36"/>
          <p:cNvGrpSpPr>
            <a:grpSpLocks/>
          </p:cNvGrpSpPr>
          <p:nvPr/>
        </p:nvGrpSpPr>
        <p:grpSpPr bwMode="auto">
          <a:xfrm>
            <a:off x="0" y="1585913"/>
            <a:ext cx="7264400" cy="90487"/>
            <a:chOff x="0" y="672"/>
            <a:chExt cx="4576" cy="57"/>
          </a:xfrm>
        </p:grpSpPr>
        <p:sp>
          <p:nvSpPr>
            <p:cNvPr id="4" name="Rectangle 17"/>
            <p:cNvSpPr>
              <a:spLocks noChangeArrowheads="1"/>
            </p:cNvSpPr>
            <p:nvPr/>
          </p:nvSpPr>
          <p:spPr bwMode="auto">
            <a:xfrm>
              <a:off x="450" y="672"/>
              <a:ext cx="4126" cy="57"/>
            </a:xfrm>
            <a:prstGeom prst="rect">
              <a:avLst/>
            </a:prstGeom>
            <a:solidFill>
              <a:srgbClr val="8F1936"/>
            </a:solidFill>
            <a:ln w="9525">
              <a:noFill/>
              <a:miter lim="800000"/>
              <a:headEnd/>
              <a:tailEnd/>
            </a:ln>
          </p:spPr>
          <p:txBody>
            <a:bodyPr wrap="none" anchor="ctr"/>
            <a:lstStyle/>
            <a:p>
              <a:pPr eaLnBrk="0" hangingPunct="0">
                <a:defRPr/>
              </a:pPr>
              <a:endParaRPr lang="de-DE">
                <a:ea typeface="ＭＳ Ｐゴシック" pitchFamily="-65" charset="-128"/>
              </a:endParaRPr>
            </a:p>
          </p:txBody>
        </p:sp>
        <p:sp>
          <p:nvSpPr>
            <p:cNvPr id="5" name="Rectangle 18"/>
            <p:cNvSpPr>
              <a:spLocks noChangeArrowheads="1"/>
            </p:cNvSpPr>
            <p:nvPr/>
          </p:nvSpPr>
          <p:spPr bwMode="auto">
            <a:xfrm>
              <a:off x="0" y="672"/>
              <a:ext cx="453" cy="57"/>
            </a:xfrm>
            <a:prstGeom prst="rect">
              <a:avLst/>
            </a:prstGeom>
            <a:solidFill>
              <a:srgbClr val="C0C0C0"/>
            </a:solidFill>
            <a:ln w="9525">
              <a:noFill/>
              <a:miter lim="800000"/>
              <a:headEnd/>
              <a:tailEnd/>
            </a:ln>
          </p:spPr>
          <p:txBody>
            <a:bodyPr wrap="none" anchor="ctr"/>
            <a:lstStyle/>
            <a:p>
              <a:pPr eaLnBrk="0" hangingPunct="0">
                <a:defRPr/>
              </a:pPr>
              <a:endParaRPr lang="de-DE">
                <a:ea typeface="ＭＳ Ｐゴシック" pitchFamily="-65" charset="-128"/>
              </a:endParaRPr>
            </a:p>
          </p:txBody>
        </p:sp>
      </p:grpSp>
      <p:sp>
        <p:nvSpPr>
          <p:cNvPr id="6" name="Textfeld 5"/>
          <p:cNvSpPr txBox="1"/>
          <p:nvPr/>
        </p:nvSpPr>
        <p:spPr>
          <a:xfrm>
            <a:off x="7264400" y="6604000"/>
            <a:ext cx="1160463" cy="254000"/>
          </a:xfrm>
          <a:prstGeom prst="rect">
            <a:avLst/>
          </a:prstGeom>
          <a:noFill/>
        </p:spPr>
        <p:txBody>
          <a:bodyPr lIns="0" tIns="0" rIns="0" bIns="0" anchor="ctr"/>
          <a:lstStyle/>
          <a:p>
            <a:pPr algn="r" eaLnBrk="0" hangingPunct="0">
              <a:defRPr/>
            </a:pPr>
            <a:r>
              <a:rPr lang="de-DE" sz="900">
                <a:solidFill>
                  <a:srgbClr val="606060"/>
                </a:solidFill>
                <a:latin typeface="Bliss Light" charset="0"/>
                <a:ea typeface="ＭＳ Ｐゴシック" pitchFamily="-65" charset="-128"/>
              </a:rPr>
              <a:t>Folie </a:t>
            </a:r>
            <a:fld id="{5691B73A-4AC6-44A5-A699-B26C988B4C96}" type="slidenum">
              <a:rPr lang="de-DE" sz="900">
                <a:solidFill>
                  <a:srgbClr val="606060"/>
                </a:solidFill>
                <a:latin typeface="Bliss Light" charset="0"/>
                <a:ea typeface="ＭＳ Ｐゴシック" pitchFamily="-65" charset="-128"/>
              </a:rPr>
              <a:pPr algn="r" eaLnBrk="0" hangingPunct="0">
                <a:defRPr/>
              </a:pPr>
              <a:t>‹Nr.›</a:t>
            </a:fld>
            <a:r>
              <a:rPr lang="de-DE" sz="900">
                <a:solidFill>
                  <a:srgbClr val="606060"/>
                </a:solidFill>
                <a:latin typeface="Bliss Light" charset="0"/>
                <a:ea typeface="ＭＳ Ｐゴシック" pitchFamily="-65" charset="-128"/>
              </a:rPr>
              <a:t>  </a:t>
            </a:r>
          </a:p>
        </p:txBody>
      </p:sp>
      <p:sp>
        <p:nvSpPr>
          <p:cNvPr id="7" name="Rectangle 6"/>
          <p:cNvSpPr>
            <a:spLocks noChangeArrowheads="1"/>
          </p:cNvSpPr>
          <p:nvPr/>
        </p:nvSpPr>
        <p:spPr bwMode="auto">
          <a:xfrm>
            <a:off x="0" y="1668463"/>
            <a:ext cx="9144000" cy="4935537"/>
          </a:xfrm>
          <a:prstGeom prst="rect">
            <a:avLst/>
          </a:prstGeom>
          <a:solidFill>
            <a:srgbClr val="8F1936">
              <a:alpha val="89999"/>
            </a:srgbClr>
          </a:solidFill>
          <a:ln w="9525">
            <a:noFill/>
            <a:miter lim="800000"/>
            <a:headEnd/>
            <a:tailEnd/>
          </a:ln>
        </p:spPr>
        <p:txBody>
          <a:bodyPr wrap="none" anchor="ctr"/>
          <a:lstStyle/>
          <a:p>
            <a:pPr eaLnBrk="0" hangingPunct="0">
              <a:defRPr/>
            </a:pPr>
            <a:r>
              <a:rPr lang="de-DE">
                <a:ea typeface="ＭＳ Ｐゴシック" pitchFamily="-65" charset="-128"/>
              </a:rPr>
              <a:t> </a:t>
            </a:r>
          </a:p>
        </p:txBody>
      </p:sp>
      <p:pic>
        <p:nvPicPr>
          <p:cNvPr id="8" name="Picture 12" descr="RP_4c_ISM_LFK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4338" y="179388"/>
            <a:ext cx="2152650"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feld 8"/>
          <p:cNvSpPr txBox="1"/>
          <p:nvPr/>
        </p:nvSpPr>
        <p:spPr>
          <a:xfrm>
            <a:off x="714375" y="6604000"/>
            <a:ext cx="5040313" cy="254000"/>
          </a:xfrm>
          <a:prstGeom prst="rect">
            <a:avLst/>
          </a:prstGeom>
          <a:noFill/>
        </p:spPr>
        <p:txBody>
          <a:bodyPr lIns="0" tIns="0" rIns="0" bIns="0" anchor="ctr"/>
          <a:lstStyle/>
          <a:p>
            <a:pPr eaLnBrk="0" hangingPunct="0">
              <a:defRPr/>
            </a:pPr>
            <a:r>
              <a:rPr lang="de-DE" sz="900">
                <a:solidFill>
                  <a:srgbClr val="606060"/>
                </a:solidFill>
                <a:ea typeface="ＭＳ Ｐゴシック" pitchFamily="-65" charset="-128"/>
                <a:cs typeface="Arial" pitchFamily="34" charset="0"/>
              </a:rPr>
              <a:t>Feuerwehr- und Katastrophenschutzschule Rheinland-Pfalz</a:t>
            </a:r>
          </a:p>
        </p:txBody>
      </p:sp>
      <p:sp>
        <p:nvSpPr>
          <p:cNvPr id="2" name="Titel 1"/>
          <p:cNvSpPr>
            <a:spLocks noGrp="1"/>
          </p:cNvSpPr>
          <p:nvPr>
            <p:ph type="title"/>
          </p:nvPr>
        </p:nvSpPr>
        <p:spPr>
          <a:xfrm>
            <a:off x="689840" y="2591870"/>
            <a:ext cx="7735024" cy="1872000"/>
          </a:xfrm>
          <a:ln>
            <a:noFill/>
          </a:ln>
        </p:spPr>
        <p:txBody>
          <a:bodyPr anchor="t"/>
          <a:lstStyle>
            <a:lvl1pPr marL="0" indent="0">
              <a:buFont typeface="+mj-lt"/>
              <a:buNone/>
              <a:tabLst/>
              <a:defRPr kumimoji="0" lang="de-DE" sz="3200" b="0" i="0" u="none" strike="noStrike" kern="0" cap="all" spc="0" normalizeH="0" baseline="0" noProof="0" dirty="0" smtClean="0">
                <a:ln>
                  <a:noFill/>
                </a:ln>
                <a:solidFill>
                  <a:schemeClr val="bg1"/>
                </a:solidFill>
                <a:effectLst/>
                <a:uLnTx/>
                <a:uFillTx/>
                <a:latin typeface="Arial"/>
                <a:ea typeface="+mj-ea"/>
                <a:cs typeface="Arial"/>
              </a:defRPr>
            </a:lvl1pPr>
          </a:lstStyle>
          <a:p>
            <a:r>
              <a:rPr lang="de-DE" smtClean="0"/>
              <a:t>Titelmasterformat durch Klicken bearbeiten</a:t>
            </a:r>
            <a:endParaRPr lang="de-DE" dirty="0"/>
          </a:p>
        </p:txBody>
      </p:sp>
    </p:spTree>
    <p:extLst>
      <p:ext uri="{BB962C8B-B14F-4D97-AF65-F5344CB8AC3E}">
        <p14:creationId xmlns:p14="http://schemas.microsoft.com/office/powerpoint/2010/main" val="286657739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showMasterPhAnim="0" preserve="1">
  <p:cSld name="1_Zwischentitel">
    <p:spTree>
      <p:nvGrpSpPr>
        <p:cNvPr id="1" name=""/>
        <p:cNvGrpSpPr/>
        <p:nvPr/>
      </p:nvGrpSpPr>
      <p:grpSpPr>
        <a:xfrm>
          <a:off x="0" y="0"/>
          <a:ext cx="0" cy="0"/>
          <a:chOff x="0" y="0"/>
          <a:chExt cx="0" cy="0"/>
        </a:xfrm>
      </p:grpSpPr>
      <p:grpSp>
        <p:nvGrpSpPr>
          <p:cNvPr id="3" name="Group 36"/>
          <p:cNvGrpSpPr>
            <a:grpSpLocks/>
          </p:cNvGrpSpPr>
          <p:nvPr/>
        </p:nvGrpSpPr>
        <p:grpSpPr bwMode="auto">
          <a:xfrm>
            <a:off x="0" y="1585913"/>
            <a:ext cx="7264400" cy="90487"/>
            <a:chOff x="0" y="672"/>
            <a:chExt cx="4576" cy="57"/>
          </a:xfrm>
        </p:grpSpPr>
        <p:sp>
          <p:nvSpPr>
            <p:cNvPr id="4" name="Rectangle 17"/>
            <p:cNvSpPr>
              <a:spLocks noChangeArrowheads="1"/>
            </p:cNvSpPr>
            <p:nvPr/>
          </p:nvSpPr>
          <p:spPr bwMode="auto">
            <a:xfrm>
              <a:off x="450" y="672"/>
              <a:ext cx="4126" cy="57"/>
            </a:xfrm>
            <a:prstGeom prst="rect">
              <a:avLst/>
            </a:prstGeom>
            <a:solidFill>
              <a:srgbClr val="8F1936"/>
            </a:solidFill>
            <a:ln w="9525">
              <a:noFill/>
              <a:miter lim="800000"/>
              <a:headEnd/>
              <a:tailEnd/>
            </a:ln>
          </p:spPr>
          <p:txBody>
            <a:bodyPr wrap="none" anchor="ctr"/>
            <a:lstStyle/>
            <a:p>
              <a:pPr eaLnBrk="0" hangingPunct="0">
                <a:defRPr/>
              </a:pPr>
              <a:endParaRPr lang="de-DE">
                <a:ea typeface="ＭＳ Ｐゴシック" pitchFamily="-65" charset="-128"/>
              </a:endParaRPr>
            </a:p>
          </p:txBody>
        </p:sp>
        <p:sp>
          <p:nvSpPr>
            <p:cNvPr id="5" name="Rectangle 18"/>
            <p:cNvSpPr>
              <a:spLocks noChangeArrowheads="1"/>
            </p:cNvSpPr>
            <p:nvPr/>
          </p:nvSpPr>
          <p:spPr bwMode="auto">
            <a:xfrm>
              <a:off x="0" y="672"/>
              <a:ext cx="453" cy="57"/>
            </a:xfrm>
            <a:prstGeom prst="rect">
              <a:avLst/>
            </a:prstGeom>
            <a:solidFill>
              <a:srgbClr val="C0C0C0"/>
            </a:solidFill>
            <a:ln w="9525">
              <a:noFill/>
              <a:miter lim="800000"/>
              <a:headEnd/>
              <a:tailEnd/>
            </a:ln>
          </p:spPr>
          <p:txBody>
            <a:bodyPr wrap="none" anchor="ctr"/>
            <a:lstStyle/>
            <a:p>
              <a:pPr eaLnBrk="0" hangingPunct="0">
                <a:defRPr/>
              </a:pPr>
              <a:endParaRPr lang="de-DE">
                <a:ea typeface="ＭＳ Ｐゴシック" pitchFamily="-65" charset="-128"/>
              </a:endParaRPr>
            </a:p>
          </p:txBody>
        </p:sp>
      </p:grpSp>
      <p:sp>
        <p:nvSpPr>
          <p:cNvPr id="6" name="Textfeld 5"/>
          <p:cNvSpPr txBox="1"/>
          <p:nvPr/>
        </p:nvSpPr>
        <p:spPr>
          <a:xfrm>
            <a:off x="7264400" y="6604000"/>
            <a:ext cx="1160463" cy="254000"/>
          </a:xfrm>
          <a:prstGeom prst="rect">
            <a:avLst/>
          </a:prstGeom>
          <a:noFill/>
        </p:spPr>
        <p:txBody>
          <a:bodyPr lIns="0" tIns="0" rIns="0" bIns="0" anchor="ctr"/>
          <a:lstStyle/>
          <a:p>
            <a:pPr algn="r" eaLnBrk="0" hangingPunct="0">
              <a:defRPr/>
            </a:pPr>
            <a:r>
              <a:rPr lang="de-DE" sz="900">
                <a:solidFill>
                  <a:srgbClr val="606060"/>
                </a:solidFill>
                <a:latin typeface="Bliss Light" charset="0"/>
                <a:ea typeface="ＭＳ Ｐゴシック" pitchFamily="-65" charset="-128"/>
              </a:rPr>
              <a:t>Folie </a:t>
            </a:r>
            <a:fld id="{3A5BA400-B044-403E-8C2A-1D5270AD3527}" type="slidenum">
              <a:rPr lang="de-DE" sz="900">
                <a:solidFill>
                  <a:srgbClr val="606060"/>
                </a:solidFill>
                <a:latin typeface="Bliss Light" charset="0"/>
                <a:ea typeface="ＭＳ Ｐゴシック" pitchFamily="-65" charset="-128"/>
              </a:rPr>
              <a:pPr algn="r" eaLnBrk="0" hangingPunct="0">
                <a:defRPr/>
              </a:pPr>
              <a:t>‹Nr.›</a:t>
            </a:fld>
            <a:r>
              <a:rPr lang="de-DE" sz="900">
                <a:solidFill>
                  <a:srgbClr val="606060"/>
                </a:solidFill>
                <a:latin typeface="Bliss Light" charset="0"/>
                <a:ea typeface="ＭＳ Ｐゴシック" pitchFamily="-65" charset="-128"/>
              </a:rPr>
              <a:t>  </a:t>
            </a:r>
          </a:p>
        </p:txBody>
      </p:sp>
      <p:pic>
        <p:nvPicPr>
          <p:cNvPr id="7" name="Picture 11" descr="RP_4c_ISM_LFK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4338" y="179388"/>
            <a:ext cx="2152650"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7"/>
          <p:cNvSpPr txBox="1"/>
          <p:nvPr/>
        </p:nvSpPr>
        <p:spPr>
          <a:xfrm>
            <a:off x="714375" y="6604000"/>
            <a:ext cx="5040313" cy="254000"/>
          </a:xfrm>
          <a:prstGeom prst="rect">
            <a:avLst/>
          </a:prstGeom>
          <a:noFill/>
        </p:spPr>
        <p:txBody>
          <a:bodyPr lIns="0" tIns="0" rIns="0" bIns="0" anchor="ctr"/>
          <a:lstStyle/>
          <a:p>
            <a:pPr eaLnBrk="0" hangingPunct="0">
              <a:defRPr/>
            </a:pPr>
            <a:r>
              <a:rPr lang="de-DE" sz="900">
                <a:solidFill>
                  <a:srgbClr val="606060"/>
                </a:solidFill>
                <a:ea typeface="ＭＳ Ｐゴシック" pitchFamily="-65" charset="-128"/>
                <a:cs typeface="Arial" pitchFamily="34" charset="0"/>
              </a:rPr>
              <a:t>Feuerwehr- und Katastrophenschutzschule Rheinland-Pfalz</a:t>
            </a:r>
          </a:p>
        </p:txBody>
      </p:sp>
      <p:sp>
        <p:nvSpPr>
          <p:cNvPr id="2" name="Titel 1"/>
          <p:cNvSpPr>
            <a:spLocks noGrp="1"/>
          </p:cNvSpPr>
          <p:nvPr>
            <p:ph type="title"/>
          </p:nvPr>
        </p:nvSpPr>
        <p:spPr>
          <a:xfrm>
            <a:off x="689840" y="2591870"/>
            <a:ext cx="7735024" cy="1872000"/>
          </a:xfrm>
          <a:ln>
            <a:noFill/>
          </a:ln>
        </p:spPr>
        <p:txBody>
          <a:bodyPr anchor="t"/>
          <a:lstStyle>
            <a:lvl1pPr marL="0" indent="0">
              <a:buFont typeface="+mj-lt"/>
              <a:buNone/>
              <a:tabLst/>
              <a:defRPr kumimoji="0" lang="de-DE" sz="3200" b="0" i="0" u="none" strike="noStrike" kern="0" cap="all" spc="0" normalizeH="0" baseline="0" noProof="0" dirty="0" smtClean="0">
                <a:ln>
                  <a:noFill/>
                </a:ln>
                <a:solidFill>
                  <a:schemeClr val="tx2"/>
                </a:solidFill>
                <a:effectLst/>
                <a:uLnTx/>
                <a:uFillTx/>
                <a:latin typeface="Arial"/>
                <a:ea typeface="+mj-ea"/>
                <a:cs typeface="Arial"/>
              </a:defRPr>
            </a:lvl1pPr>
          </a:lstStyle>
          <a:p>
            <a:r>
              <a:rPr lang="de-DE" smtClean="0"/>
              <a:t>Titelmasterformat durch Klicken bearbeiten</a:t>
            </a:r>
            <a:endParaRPr lang="de-DE" dirty="0"/>
          </a:p>
        </p:txBody>
      </p:sp>
    </p:spTree>
    <p:extLst>
      <p:ext uri="{BB962C8B-B14F-4D97-AF65-F5344CB8AC3E}">
        <p14:creationId xmlns:p14="http://schemas.microsoft.com/office/powerpoint/2010/main" val="821709807"/>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3" name="Inhaltsplatzhalter 2"/>
          <p:cNvSpPr>
            <a:spLocks noGrp="1"/>
          </p:cNvSpPr>
          <p:nvPr>
            <p:ph idx="1"/>
          </p:nvPr>
        </p:nvSpPr>
        <p:spPr>
          <a:xfrm>
            <a:off x="685800" y="1879600"/>
            <a:ext cx="7739063" cy="4573588"/>
          </a:xfrm>
        </p:spPr>
        <p:txBody>
          <a:bodyPr/>
          <a:lstStyle>
            <a:lvl5pPr marL="360363" indent="4763">
              <a:defRPr>
                <a:solidFill>
                  <a:schemeClr val="tx1">
                    <a:lumMod val="75000"/>
                    <a:lumOff val="25000"/>
                  </a:schemeClr>
                </a:solidFill>
              </a:defRPr>
            </a:lvl5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Tree>
    <p:extLst>
      <p:ext uri="{BB962C8B-B14F-4D97-AF65-F5344CB8AC3E}">
        <p14:creationId xmlns:p14="http://schemas.microsoft.com/office/powerpoint/2010/main" val="2631495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Leer">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de-DE" smtClean="0"/>
              <a:t>Titelmasterformat durch Klicken bearbeiten</a:t>
            </a:r>
            <a:endParaRPr lang="de-DE" dirty="0"/>
          </a:p>
        </p:txBody>
      </p:sp>
    </p:spTree>
    <p:extLst>
      <p:ext uri="{BB962C8B-B14F-4D97-AF65-F5344CB8AC3E}">
        <p14:creationId xmlns:p14="http://schemas.microsoft.com/office/powerpoint/2010/main" val="2181700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showMasterPhAnim="0" preserve="1" userDrawn="1">
  <p:cSld name="2_Leer">
    <p:spTree>
      <p:nvGrpSpPr>
        <p:cNvPr id="1" name=""/>
        <p:cNvGrpSpPr/>
        <p:nvPr/>
      </p:nvGrpSpPr>
      <p:grpSpPr>
        <a:xfrm>
          <a:off x="0" y="0"/>
          <a:ext cx="0" cy="0"/>
          <a:chOff x="0" y="0"/>
          <a:chExt cx="0" cy="0"/>
        </a:xfrm>
      </p:grpSpPr>
      <p:grpSp>
        <p:nvGrpSpPr>
          <p:cNvPr id="3" name="Group 36"/>
          <p:cNvGrpSpPr>
            <a:grpSpLocks/>
          </p:cNvGrpSpPr>
          <p:nvPr/>
        </p:nvGrpSpPr>
        <p:grpSpPr bwMode="auto">
          <a:xfrm>
            <a:off x="0" y="1584325"/>
            <a:ext cx="7264400" cy="90488"/>
            <a:chOff x="0" y="671"/>
            <a:chExt cx="4576" cy="57"/>
          </a:xfrm>
        </p:grpSpPr>
        <p:sp>
          <p:nvSpPr>
            <p:cNvPr id="4" name="Rectangle 17"/>
            <p:cNvSpPr>
              <a:spLocks noChangeArrowheads="1"/>
            </p:cNvSpPr>
            <p:nvPr/>
          </p:nvSpPr>
          <p:spPr bwMode="auto">
            <a:xfrm>
              <a:off x="450" y="671"/>
              <a:ext cx="4126" cy="57"/>
            </a:xfrm>
            <a:prstGeom prst="rect">
              <a:avLst/>
            </a:prstGeom>
            <a:solidFill>
              <a:srgbClr val="8F1936"/>
            </a:solidFill>
            <a:ln w="9525">
              <a:noFill/>
              <a:miter lim="800000"/>
              <a:headEnd/>
              <a:tailEnd/>
            </a:ln>
          </p:spPr>
          <p:txBody>
            <a:bodyPr wrap="none" anchor="ctr"/>
            <a:lstStyle/>
            <a:p>
              <a:pPr eaLnBrk="0" hangingPunct="0">
                <a:defRPr/>
              </a:pPr>
              <a:endParaRPr lang="de-DE">
                <a:ea typeface="ＭＳ Ｐゴシック" pitchFamily="-65" charset="-128"/>
              </a:endParaRPr>
            </a:p>
          </p:txBody>
        </p:sp>
        <p:sp>
          <p:nvSpPr>
            <p:cNvPr id="5" name="Rectangle 18"/>
            <p:cNvSpPr>
              <a:spLocks noChangeArrowheads="1"/>
            </p:cNvSpPr>
            <p:nvPr/>
          </p:nvSpPr>
          <p:spPr bwMode="auto">
            <a:xfrm>
              <a:off x="0" y="671"/>
              <a:ext cx="453" cy="57"/>
            </a:xfrm>
            <a:prstGeom prst="rect">
              <a:avLst/>
            </a:prstGeom>
            <a:solidFill>
              <a:srgbClr val="C0C0C0"/>
            </a:solidFill>
            <a:ln w="9525">
              <a:noFill/>
              <a:miter lim="800000"/>
              <a:headEnd/>
              <a:tailEnd/>
            </a:ln>
          </p:spPr>
          <p:txBody>
            <a:bodyPr wrap="none" anchor="ctr"/>
            <a:lstStyle/>
            <a:p>
              <a:pPr eaLnBrk="0" hangingPunct="0">
                <a:defRPr/>
              </a:pPr>
              <a:endParaRPr lang="de-DE">
                <a:ea typeface="ＭＳ Ｐゴシック" pitchFamily="-65" charset="-128"/>
              </a:endParaRPr>
            </a:p>
          </p:txBody>
        </p:sp>
      </p:grpSp>
      <p:sp>
        <p:nvSpPr>
          <p:cNvPr id="6" name="Line 32"/>
          <p:cNvSpPr>
            <a:spLocks noChangeShapeType="1"/>
          </p:cNvSpPr>
          <p:nvPr/>
        </p:nvSpPr>
        <p:spPr bwMode="auto">
          <a:xfrm>
            <a:off x="0" y="6600825"/>
            <a:ext cx="9144000" cy="0"/>
          </a:xfrm>
          <a:prstGeom prst="line">
            <a:avLst/>
          </a:prstGeom>
          <a:noFill/>
          <a:ln w="9525">
            <a:solidFill>
              <a:srgbClr val="C0C0C0"/>
            </a:solidFill>
            <a:round/>
            <a:headEnd/>
            <a:tailEnd/>
          </a:ln>
        </p:spPr>
        <p:txBody>
          <a:bodyPr wrap="none" anchor="ctr"/>
          <a:lstStyle/>
          <a:p>
            <a:pPr eaLnBrk="0" hangingPunct="0">
              <a:defRPr/>
            </a:pPr>
            <a:endParaRPr lang="de-DE" dirty="0">
              <a:latin typeface="Arial" pitchFamily="-112" charset="0"/>
              <a:ea typeface="ＭＳ Ｐゴシック" pitchFamily="-112" charset="-128"/>
              <a:cs typeface="ＭＳ Ｐゴシック" pitchFamily="-112" charset="-128"/>
            </a:endParaRPr>
          </a:p>
        </p:txBody>
      </p:sp>
      <p:sp>
        <p:nvSpPr>
          <p:cNvPr id="8" name="Textfeld 7"/>
          <p:cNvSpPr txBox="1"/>
          <p:nvPr/>
        </p:nvSpPr>
        <p:spPr>
          <a:xfrm>
            <a:off x="7264400" y="6604000"/>
            <a:ext cx="1160463" cy="254000"/>
          </a:xfrm>
          <a:prstGeom prst="rect">
            <a:avLst/>
          </a:prstGeom>
          <a:noFill/>
        </p:spPr>
        <p:txBody>
          <a:bodyPr lIns="0" tIns="0" rIns="0" bIns="0" anchor="ctr"/>
          <a:lstStyle/>
          <a:p>
            <a:pPr algn="r" eaLnBrk="0" hangingPunct="0">
              <a:defRPr/>
            </a:pPr>
            <a:r>
              <a:rPr lang="de-DE" sz="900">
                <a:solidFill>
                  <a:srgbClr val="606060"/>
                </a:solidFill>
                <a:ea typeface="ＭＳ Ｐゴシック" pitchFamily="-65" charset="-128"/>
                <a:cs typeface="Arial" pitchFamily="34" charset="0"/>
              </a:rPr>
              <a:t>Folie </a:t>
            </a:r>
            <a:fld id="{0AD9D3A8-4BD6-4A7E-82CC-CE0CC534DEAD}" type="slidenum">
              <a:rPr lang="de-DE" sz="900">
                <a:solidFill>
                  <a:srgbClr val="606060"/>
                </a:solidFill>
                <a:ea typeface="ＭＳ Ｐゴシック" pitchFamily="-65" charset="-128"/>
                <a:cs typeface="Arial" pitchFamily="34" charset="0"/>
              </a:rPr>
              <a:pPr algn="r" eaLnBrk="0" hangingPunct="0">
                <a:defRPr/>
              </a:pPr>
              <a:t>‹Nr.›</a:t>
            </a:fld>
            <a:r>
              <a:rPr lang="de-DE" sz="900">
                <a:solidFill>
                  <a:srgbClr val="606060"/>
                </a:solidFill>
                <a:ea typeface="ＭＳ Ｐゴシック" pitchFamily="-65" charset="-128"/>
                <a:cs typeface="Arial" pitchFamily="34" charset="0"/>
              </a:rPr>
              <a:t>  </a:t>
            </a:r>
          </a:p>
        </p:txBody>
      </p:sp>
      <p:sp>
        <p:nvSpPr>
          <p:cNvPr id="9" name="Rectangle 18"/>
          <p:cNvSpPr>
            <a:spLocks noChangeArrowheads="1"/>
          </p:cNvSpPr>
          <p:nvPr/>
        </p:nvSpPr>
        <p:spPr bwMode="auto">
          <a:xfrm>
            <a:off x="0" y="1571625"/>
            <a:ext cx="7559675" cy="144463"/>
          </a:xfrm>
          <a:prstGeom prst="rect">
            <a:avLst/>
          </a:prstGeom>
          <a:solidFill>
            <a:schemeClr val="bg1"/>
          </a:solidFill>
          <a:ln w="9525">
            <a:noFill/>
            <a:miter lim="800000"/>
            <a:headEnd/>
            <a:tailEnd/>
          </a:ln>
        </p:spPr>
        <p:txBody>
          <a:bodyPr wrap="none" anchor="ctr"/>
          <a:lstStyle/>
          <a:p>
            <a:pPr eaLnBrk="0" hangingPunct="0">
              <a:defRPr/>
            </a:pPr>
            <a:endParaRPr lang="de-DE">
              <a:ea typeface="ＭＳ Ｐゴシック" pitchFamily="-65" charset="-128"/>
            </a:endParaRPr>
          </a:p>
        </p:txBody>
      </p:sp>
      <p:pic>
        <p:nvPicPr>
          <p:cNvPr id="10" name="Picture 13" descr="RP_4c_ISM_LFK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4338" y="179388"/>
            <a:ext cx="2152650"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feld 10"/>
          <p:cNvSpPr txBox="1"/>
          <p:nvPr/>
        </p:nvSpPr>
        <p:spPr>
          <a:xfrm>
            <a:off x="714375" y="6604000"/>
            <a:ext cx="5040313" cy="254000"/>
          </a:xfrm>
          <a:prstGeom prst="rect">
            <a:avLst/>
          </a:prstGeom>
          <a:noFill/>
        </p:spPr>
        <p:txBody>
          <a:bodyPr lIns="0" tIns="0" rIns="0" bIns="0" anchor="ctr"/>
          <a:lstStyle/>
          <a:p>
            <a:pPr eaLnBrk="0" hangingPunct="0">
              <a:defRPr/>
            </a:pPr>
            <a:r>
              <a:rPr lang="de-DE" sz="900">
                <a:solidFill>
                  <a:srgbClr val="606060"/>
                </a:solidFill>
                <a:ea typeface="ＭＳ Ｐゴシック" pitchFamily="-65" charset="-128"/>
                <a:cs typeface="Arial" pitchFamily="34" charset="0"/>
              </a:rPr>
              <a:t>Feuerwehr- und Katastrophenschutzschule Rheinland-Pfalz</a:t>
            </a:r>
          </a:p>
        </p:txBody>
      </p:sp>
      <p:sp>
        <p:nvSpPr>
          <p:cNvPr id="7" name="Titel 6"/>
          <p:cNvSpPr>
            <a:spLocks noGrp="1"/>
          </p:cNvSpPr>
          <p:nvPr>
            <p:ph type="title"/>
          </p:nvPr>
        </p:nvSpPr>
        <p:spPr>
          <a:xfrm>
            <a:off x="687162" y="446174"/>
            <a:ext cx="5838825" cy="432000"/>
          </a:xfrm>
        </p:spPr>
        <p:txBody>
          <a:bodyPr/>
          <a:lstStyle/>
          <a:p>
            <a:r>
              <a:rPr lang="de-DE" smtClean="0"/>
              <a:t>Titelmasterformat durch Klicken bearbeiten</a:t>
            </a:r>
            <a:endParaRPr lang="de-DE" dirty="0"/>
          </a:p>
        </p:txBody>
      </p:sp>
    </p:spTree>
    <p:extLst>
      <p:ext uri="{BB962C8B-B14F-4D97-AF65-F5344CB8AC3E}">
        <p14:creationId xmlns:p14="http://schemas.microsoft.com/office/powerpoint/2010/main" val="992438364"/>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3_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8880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 preserve="1">
  <p:cSld name="1_Titel und Inhalt">
    <p:spTree>
      <p:nvGrpSpPr>
        <p:cNvPr id="1" name=""/>
        <p:cNvGrpSpPr/>
        <p:nvPr/>
      </p:nvGrpSpPr>
      <p:grpSpPr>
        <a:xfrm>
          <a:off x="0" y="0"/>
          <a:ext cx="0" cy="0"/>
          <a:chOff x="0" y="0"/>
          <a:chExt cx="0" cy="0"/>
        </a:xfrm>
      </p:grpSpPr>
      <p:grpSp>
        <p:nvGrpSpPr>
          <p:cNvPr id="4" name="Group 36"/>
          <p:cNvGrpSpPr>
            <a:grpSpLocks/>
          </p:cNvGrpSpPr>
          <p:nvPr/>
        </p:nvGrpSpPr>
        <p:grpSpPr bwMode="auto">
          <a:xfrm>
            <a:off x="0" y="1584325"/>
            <a:ext cx="7264400" cy="90488"/>
            <a:chOff x="0" y="671"/>
            <a:chExt cx="4576" cy="57"/>
          </a:xfrm>
        </p:grpSpPr>
        <p:sp>
          <p:nvSpPr>
            <p:cNvPr id="5" name="Rectangle 17"/>
            <p:cNvSpPr>
              <a:spLocks noChangeArrowheads="1"/>
            </p:cNvSpPr>
            <p:nvPr/>
          </p:nvSpPr>
          <p:spPr bwMode="auto">
            <a:xfrm>
              <a:off x="450" y="671"/>
              <a:ext cx="4126" cy="57"/>
            </a:xfrm>
            <a:prstGeom prst="rect">
              <a:avLst/>
            </a:prstGeom>
            <a:solidFill>
              <a:srgbClr val="8F1936"/>
            </a:solidFill>
            <a:ln w="9525">
              <a:noFill/>
              <a:miter lim="800000"/>
              <a:headEnd/>
              <a:tailEnd/>
            </a:ln>
          </p:spPr>
          <p:txBody>
            <a:bodyPr wrap="none" anchor="ctr"/>
            <a:lstStyle/>
            <a:p>
              <a:pPr eaLnBrk="0" hangingPunct="0">
                <a:defRPr/>
              </a:pPr>
              <a:endParaRPr lang="de-DE">
                <a:ea typeface="ＭＳ Ｐゴシック" pitchFamily="-65" charset="-128"/>
              </a:endParaRPr>
            </a:p>
          </p:txBody>
        </p:sp>
        <p:sp>
          <p:nvSpPr>
            <p:cNvPr id="6" name="Rectangle 18"/>
            <p:cNvSpPr>
              <a:spLocks noChangeArrowheads="1"/>
            </p:cNvSpPr>
            <p:nvPr/>
          </p:nvSpPr>
          <p:spPr bwMode="auto">
            <a:xfrm>
              <a:off x="0" y="671"/>
              <a:ext cx="453" cy="57"/>
            </a:xfrm>
            <a:prstGeom prst="rect">
              <a:avLst/>
            </a:prstGeom>
            <a:solidFill>
              <a:srgbClr val="C0C0C0"/>
            </a:solidFill>
            <a:ln w="9525">
              <a:noFill/>
              <a:miter lim="800000"/>
              <a:headEnd/>
              <a:tailEnd/>
            </a:ln>
          </p:spPr>
          <p:txBody>
            <a:bodyPr wrap="none" anchor="ctr"/>
            <a:lstStyle/>
            <a:p>
              <a:pPr eaLnBrk="0" hangingPunct="0">
                <a:defRPr/>
              </a:pPr>
              <a:endParaRPr lang="de-DE">
                <a:ea typeface="ＭＳ Ｐゴシック" pitchFamily="-65" charset="-128"/>
              </a:endParaRPr>
            </a:p>
          </p:txBody>
        </p:sp>
      </p:grpSp>
      <p:sp>
        <p:nvSpPr>
          <p:cNvPr id="7" name="Line 32"/>
          <p:cNvSpPr>
            <a:spLocks noChangeShapeType="1"/>
          </p:cNvSpPr>
          <p:nvPr/>
        </p:nvSpPr>
        <p:spPr bwMode="auto">
          <a:xfrm>
            <a:off x="0" y="6600825"/>
            <a:ext cx="9144000" cy="0"/>
          </a:xfrm>
          <a:prstGeom prst="line">
            <a:avLst/>
          </a:prstGeom>
          <a:noFill/>
          <a:ln w="9525">
            <a:solidFill>
              <a:srgbClr val="C0C0C0"/>
            </a:solidFill>
            <a:round/>
            <a:headEnd/>
            <a:tailEnd/>
          </a:ln>
        </p:spPr>
        <p:txBody>
          <a:bodyPr wrap="none" anchor="ctr"/>
          <a:lstStyle/>
          <a:p>
            <a:pPr eaLnBrk="0" hangingPunct="0">
              <a:defRPr/>
            </a:pPr>
            <a:endParaRPr lang="de-DE" dirty="0">
              <a:latin typeface="Arial" pitchFamily="-112" charset="0"/>
              <a:ea typeface="ＭＳ Ｐゴシック" pitchFamily="-112" charset="-128"/>
              <a:cs typeface="ＭＳ Ｐゴシック" pitchFamily="-112" charset="-128"/>
            </a:endParaRPr>
          </a:p>
        </p:txBody>
      </p:sp>
      <p:sp>
        <p:nvSpPr>
          <p:cNvPr id="8" name="Textfeld 7"/>
          <p:cNvSpPr txBox="1"/>
          <p:nvPr/>
        </p:nvSpPr>
        <p:spPr>
          <a:xfrm>
            <a:off x="7264400" y="6604000"/>
            <a:ext cx="1160463" cy="254000"/>
          </a:xfrm>
          <a:prstGeom prst="rect">
            <a:avLst/>
          </a:prstGeom>
          <a:noFill/>
        </p:spPr>
        <p:txBody>
          <a:bodyPr lIns="0" tIns="0" rIns="0" bIns="0" anchor="ctr"/>
          <a:lstStyle/>
          <a:p>
            <a:pPr algn="r" eaLnBrk="0" hangingPunct="0">
              <a:defRPr/>
            </a:pPr>
            <a:r>
              <a:rPr lang="de-DE" sz="900">
                <a:solidFill>
                  <a:srgbClr val="606060"/>
                </a:solidFill>
                <a:ea typeface="ＭＳ Ｐゴシック" pitchFamily="-65" charset="-128"/>
                <a:cs typeface="Arial" pitchFamily="34" charset="0"/>
              </a:rPr>
              <a:t>Folie </a:t>
            </a:r>
            <a:fld id="{218FBAD7-CA9B-4A0A-A665-DD68B2273B1A}" type="slidenum">
              <a:rPr lang="de-DE" sz="900">
                <a:solidFill>
                  <a:srgbClr val="606060"/>
                </a:solidFill>
                <a:ea typeface="ＭＳ Ｐゴシック" pitchFamily="-65" charset="-128"/>
                <a:cs typeface="Arial" pitchFamily="34" charset="0"/>
              </a:rPr>
              <a:pPr algn="r" eaLnBrk="0" hangingPunct="0">
                <a:defRPr/>
              </a:pPr>
              <a:t>‹Nr.›</a:t>
            </a:fld>
            <a:r>
              <a:rPr lang="de-DE" sz="900">
                <a:solidFill>
                  <a:srgbClr val="606060"/>
                </a:solidFill>
                <a:ea typeface="ＭＳ Ｐゴシック" pitchFamily="-65" charset="-128"/>
                <a:cs typeface="Arial" pitchFamily="34" charset="0"/>
              </a:rPr>
              <a:t>  </a:t>
            </a:r>
          </a:p>
        </p:txBody>
      </p:sp>
      <p:sp>
        <p:nvSpPr>
          <p:cNvPr id="9" name="Textfeld 8"/>
          <p:cNvSpPr txBox="1"/>
          <p:nvPr/>
        </p:nvSpPr>
        <p:spPr>
          <a:xfrm>
            <a:off x="6003925" y="6604000"/>
            <a:ext cx="1260475" cy="254000"/>
          </a:xfrm>
          <a:prstGeom prst="rect">
            <a:avLst/>
          </a:prstGeom>
          <a:noFill/>
        </p:spPr>
        <p:txBody>
          <a:bodyPr lIns="0" tIns="0" rIns="0" bIns="0" anchor="ctr"/>
          <a:lstStyle/>
          <a:p>
            <a:pPr algn="r" eaLnBrk="0" hangingPunct="0">
              <a:defRPr/>
            </a:pPr>
            <a:r>
              <a:rPr lang="de-DE" sz="900">
                <a:solidFill>
                  <a:srgbClr val="606060"/>
                </a:solidFill>
                <a:ea typeface="ＭＳ Ｐゴシック" pitchFamily="-65" charset="-128"/>
                <a:cs typeface="Arial" pitchFamily="34" charset="0"/>
              </a:rPr>
              <a:t>09. Februar 2009</a:t>
            </a:r>
          </a:p>
        </p:txBody>
      </p:sp>
      <p:sp>
        <p:nvSpPr>
          <p:cNvPr id="10" name="Rectangle 6"/>
          <p:cNvSpPr>
            <a:spLocks noChangeArrowheads="1"/>
          </p:cNvSpPr>
          <p:nvPr/>
        </p:nvSpPr>
        <p:spPr bwMode="auto">
          <a:xfrm>
            <a:off x="0" y="1668463"/>
            <a:ext cx="9144000" cy="4935537"/>
          </a:xfrm>
          <a:prstGeom prst="rect">
            <a:avLst/>
          </a:prstGeom>
          <a:solidFill>
            <a:srgbClr val="8F1936">
              <a:alpha val="89999"/>
            </a:srgbClr>
          </a:solidFill>
          <a:ln w="9525">
            <a:noFill/>
            <a:miter lim="800000"/>
            <a:headEnd/>
            <a:tailEnd/>
          </a:ln>
        </p:spPr>
        <p:txBody>
          <a:bodyPr wrap="none" anchor="ctr"/>
          <a:lstStyle/>
          <a:p>
            <a:pPr eaLnBrk="0" hangingPunct="0">
              <a:defRPr/>
            </a:pPr>
            <a:r>
              <a:rPr lang="de-DE">
                <a:ea typeface="ＭＳ Ｐゴシック" pitchFamily="-65" charset="-128"/>
              </a:rPr>
              <a:t> </a:t>
            </a:r>
          </a:p>
        </p:txBody>
      </p:sp>
      <p:pic>
        <p:nvPicPr>
          <p:cNvPr id="11" name="Picture 13" descr="RP_4c_ISM_LFK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4338" y="179388"/>
            <a:ext cx="2152650"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feld 11"/>
          <p:cNvSpPr txBox="1"/>
          <p:nvPr/>
        </p:nvSpPr>
        <p:spPr>
          <a:xfrm>
            <a:off x="714375" y="6604000"/>
            <a:ext cx="5040313" cy="254000"/>
          </a:xfrm>
          <a:prstGeom prst="rect">
            <a:avLst/>
          </a:prstGeom>
          <a:noFill/>
        </p:spPr>
        <p:txBody>
          <a:bodyPr lIns="0" tIns="0" rIns="0" bIns="0" anchor="ctr"/>
          <a:lstStyle/>
          <a:p>
            <a:pPr eaLnBrk="0" hangingPunct="0">
              <a:defRPr/>
            </a:pPr>
            <a:r>
              <a:rPr lang="de-DE" sz="900">
                <a:solidFill>
                  <a:srgbClr val="606060"/>
                </a:solidFill>
                <a:ea typeface="ＭＳ Ｐゴシック" pitchFamily="-65" charset="-128"/>
                <a:cs typeface="Arial" pitchFamily="34" charset="0"/>
              </a:rPr>
              <a:t>Feuerwehr- und Katastrophenschutzschule Rheinland-Pfalz</a:t>
            </a:r>
          </a:p>
        </p:txBody>
      </p:sp>
      <p:sp>
        <p:nvSpPr>
          <p:cNvPr id="2" name="Titel 1"/>
          <p:cNvSpPr>
            <a:spLocks noGrp="1"/>
          </p:cNvSpPr>
          <p:nvPr>
            <p:ph type="title"/>
          </p:nvPr>
        </p:nvSpPr>
        <p:spPr>
          <a:xfrm>
            <a:off x="714375" y="2667000"/>
            <a:ext cx="7720013" cy="923925"/>
          </a:xfrm>
        </p:spPr>
        <p:txBody>
          <a:bodyPr anchor="t"/>
          <a:lstStyle>
            <a:lvl1pPr>
              <a:defRPr>
                <a:solidFill>
                  <a:schemeClr val="bg1"/>
                </a:solidFill>
              </a:defRPr>
            </a:lvl1pPr>
          </a:lstStyle>
          <a:p>
            <a:r>
              <a:rPr lang="de-DE" smtClean="0"/>
              <a:t>Titelmasterformat durch Klicken bearbeiten</a:t>
            </a:r>
            <a:endParaRPr lang="de-DE" dirty="0"/>
          </a:p>
        </p:txBody>
      </p:sp>
      <p:sp>
        <p:nvSpPr>
          <p:cNvPr id="3" name="Inhaltsplatzhalter 2"/>
          <p:cNvSpPr>
            <a:spLocks noGrp="1"/>
          </p:cNvSpPr>
          <p:nvPr>
            <p:ph idx="1"/>
          </p:nvPr>
        </p:nvSpPr>
        <p:spPr>
          <a:xfrm>
            <a:off x="685800" y="4114800"/>
            <a:ext cx="7748587" cy="2338388"/>
          </a:xfrm>
        </p:spPr>
        <p:txBody>
          <a:bodyPr/>
          <a:lstStyle>
            <a:lvl1pPr marL="0" algn="l">
              <a:lnSpc>
                <a:spcPct val="100000"/>
              </a:lnSpc>
              <a:spcBef>
                <a:spcPts val="0"/>
              </a:spcBef>
              <a:defRPr sz="2400">
                <a:solidFill>
                  <a:srgbClr val="CCCCCC"/>
                </a:solidFill>
              </a:defRPr>
            </a:lvl1pPr>
            <a:lvl2pPr marL="0" indent="-1588" algn="l">
              <a:lnSpc>
                <a:spcPct val="100000"/>
              </a:lnSpc>
              <a:spcBef>
                <a:spcPts val="0"/>
              </a:spcBef>
              <a:defRPr sz="2400">
                <a:solidFill>
                  <a:srgbClr val="CCCCCC"/>
                </a:solidFill>
              </a:defRPr>
            </a:lvl2pPr>
            <a:lvl3pPr marL="0" indent="-1588" algn="l">
              <a:lnSpc>
                <a:spcPct val="100000"/>
              </a:lnSpc>
              <a:spcBef>
                <a:spcPts val="0"/>
              </a:spcBef>
              <a:buNone/>
              <a:defRPr sz="2400">
                <a:solidFill>
                  <a:srgbClr val="CCCCCC"/>
                </a:solidFill>
              </a:defRPr>
            </a:lvl3pPr>
            <a:lvl4pPr marL="0" indent="-1588" algn="l">
              <a:lnSpc>
                <a:spcPct val="100000"/>
              </a:lnSpc>
              <a:spcBef>
                <a:spcPts val="0"/>
              </a:spcBef>
              <a:buNone/>
              <a:defRPr sz="2400">
                <a:solidFill>
                  <a:srgbClr val="CCCCCC"/>
                </a:solidFill>
              </a:defRPr>
            </a:lvl4pPr>
            <a:lvl5pPr marL="0" indent="-1588" algn="l">
              <a:lnSpc>
                <a:spcPct val="100000"/>
              </a:lnSpc>
              <a:spcBef>
                <a:spcPts val="0"/>
              </a:spcBef>
              <a:defRPr sz="2400">
                <a:solidFill>
                  <a:srgbClr val="CCCCCC"/>
                </a:solidFill>
              </a:defRPr>
            </a:lvl5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Tree>
    <p:extLst>
      <p:ext uri="{BB962C8B-B14F-4D97-AF65-F5344CB8AC3E}">
        <p14:creationId xmlns:p14="http://schemas.microsoft.com/office/powerpoint/2010/main" val="4009071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438150"/>
            <a:ext cx="5838825" cy="923925"/>
          </a:xfrm>
          <a:prstGeom prst="rect">
            <a:avLst/>
          </a:prstGeom>
          <a:noFill/>
          <a:ln w="9525">
            <a:noFill/>
            <a:miter lim="800000"/>
            <a:headEnd/>
            <a:tailEnd/>
          </a:ln>
        </p:spPr>
        <p:txBody>
          <a:bodyPr vert="horz" wrap="square" lIns="0" tIns="0" rIns="0" bIns="0" numCol="1" anchor="b" anchorCtr="0" compatLnSpc="1">
            <a:prstTxWarp prst="textNoShape">
              <a:avLst/>
            </a:prstTxWarp>
            <a:noAutofit/>
          </a:bodyPr>
          <a:lstStyle/>
          <a:p>
            <a:pPr lvl="0"/>
            <a:r>
              <a:rPr lang="de-DE" smtClean="0"/>
              <a:t>Mastertitelformat bearbeiten</a:t>
            </a:r>
          </a:p>
        </p:txBody>
      </p:sp>
      <p:sp>
        <p:nvSpPr>
          <p:cNvPr id="3075" name="Rectangle 3"/>
          <p:cNvSpPr>
            <a:spLocks noGrp="1" noChangeArrowheads="1"/>
          </p:cNvSpPr>
          <p:nvPr>
            <p:ph type="body" idx="1"/>
          </p:nvPr>
        </p:nvSpPr>
        <p:spPr bwMode="auto">
          <a:xfrm>
            <a:off x="685800" y="1879600"/>
            <a:ext cx="7739063" cy="457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grpSp>
        <p:nvGrpSpPr>
          <p:cNvPr id="3076" name="Group 36"/>
          <p:cNvGrpSpPr>
            <a:grpSpLocks/>
          </p:cNvGrpSpPr>
          <p:nvPr/>
        </p:nvGrpSpPr>
        <p:grpSpPr bwMode="auto">
          <a:xfrm>
            <a:off x="0" y="1584325"/>
            <a:ext cx="7264400" cy="90488"/>
            <a:chOff x="0" y="671"/>
            <a:chExt cx="4576" cy="57"/>
          </a:xfrm>
        </p:grpSpPr>
        <p:sp>
          <p:nvSpPr>
            <p:cNvPr id="1041" name="Rectangle 17"/>
            <p:cNvSpPr>
              <a:spLocks noChangeArrowheads="1"/>
            </p:cNvSpPr>
            <p:nvPr/>
          </p:nvSpPr>
          <p:spPr bwMode="auto">
            <a:xfrm>
              <a:off x="450" y="671"/>
              <a:ext cx="4126" cy="57"/>
            </a:xfrm>
            <a:prstGeom prst="rect">
              <a:avLst/>
            </a:prstGeom>
            <a:solidFill>
              <a:srgbClr val="8F1936"/>
            </a:solidFill>
            <a:ln w="9525">
              <a:noFill/>
              <a:miter lim="800000"/>
              <a:headEnd/>
              <a:tailEnd/>
            </a:ln>
          </p:spPr>
          <p:txBody>
            <a:bodyPr wrap="none" anchor="ctr"/>
            <a:lstStyle/>
            <a:p>
              <a:pPr eaLnBrk="0" hangingPunct="0">
                <a:defRPr/>
              </a:pPr>
              <a:endParaRPr lang="de-DE">
                <a:ea typeface="ＭＳ Ｐゴシック" pitchFamily="-65" charset="-128"/>
              </a:endParaRPr>
            </a:p>
          </p:txBody>
        </p:sp>
        <p:sp>
          <p:nvSpPr>
            <p:cNvPr id="1042" name="Rectangle 18"/>
            <p:cNvSpPr>
              <a:spLocks noChangeArrowheads="1"/>
            </p:cNvSpPr>
            <p:nvPr/>
          </p:nvSpPr>
          <p:spPr bwMode="auto">
            <a:xfrm>
              <a:off x="0" y="671"/>
              <a:ext cx="453" cy="57"/>
            </a:xfrm>
            <a:prstGeom prst="rect">
              <a:avLst/>
            </a:prstGeom>
            <a:solidFill>
              <a:srgbClr val="C0C0C0"/>
            </a:solidFill>
            <a:ln w="9525">
              <a:noFill/>
              <a:miter lim="800000"/>
              <a:headEnd/>
              <a:tailEnd/>
            </a:ln>
          </p:spPr>
          <p:txBody>
            <a:bodyPr wrap="none" anchor="ctr"/>
            <a:lstStyle/>
            <a:p>
              <a:pPr eaLnBrk="0" hangingPunct="0">
                <a:defRPr/>
              </a:pPr>
              <a:endParaRPr lang="de-DE">
                <a:ea typeface="ＭＳ Ｐゴシック" pitchFamily="-65" charset="-128"/>
              </a:endParaRPr>
            </a:p>
          </p:txBody>
        </p:sp>
      </p:grpSp>
      <p:sp>
        <p:nvSpPr>
          <p:cNvPr id="1056" name="Line 32"/>
          <p:cNvSpPr>
            <a:spLocks noChangeShapeType="1"/>
          </p:cNvSpPr>
          <p:nvPr/>
        </p:nvSpPr>
        <p:spPr bwMode="auto">
          <a:xfrm>
            <a:off x="0" y="6600825"/>
            <a:ext cx="9144000" cy="0"/>
          </a:xfrm>
          <a:prstGeom prst="line">
            <a:avLst/>
          </a:prstGeom>
          <a:noFill/>
          <a:ln w="9525">
            <a:solidFill>
              <a:srgbClr val="C0C0C0"/>
            </a:solidFill>
            <a:round/>
            <a:headEnd/>
            <a:tailEnd/>
          </a:ln>
        </p:spPr>
        <p:txBody>
          <a:bodyPr wrap="none" anchor="ctr"/>
          <a:lstStyle/>
          <a:p>
            <a:pPr eaLnBrk="0" hangingPunct="0">
              <a:defRPr/>
            </a:pPr>
            <a:endParaRPr lang="de-DE" dirty="0">
              <a:latin typeface="Arial" pitchFamily="-112" charset="0"/>
              <a:ea typeface="ＭＳ Ｐゴシック" pitchFamily="-112" charset="-128"/>
              <a:cs typeface="ＭＳ Ｐゴシック" pitchFamily="-112" charset="-128"/>
            </a:endParaRPr>
          </a:p>
        </p:txBody>
      </p:sp>
      <p:sp>
        <p:nvSpPr>
          <p:cNvPr id="14" name="Textfeld 13"/>
          <p:cNvSpPr txBox="1"/>
          <p:nvPr/>
        </p:nvSpPr>
        <p:spPr>
          <a:xfrm>
            <a:off x="7264400" y="6604000"/>
            <a:ext cx="1160463" cy="254000"/>
          </a:xfrm>
          <a:prstGeom prst="rect">
            <a:avLst/>
          </a:prstGeom>
          <a:noFill/>
        </p:spPr>
        <p:txBody>
          <a:bodyPr lIns="0" tIns="0" rIns="0" bIns="0" anchor="ctr"/>
          <a:lstStyle/>
          <a:p>
            <a:pPr algn="r" eaLnBrk="0" hangingPunct="0">
              <a:defRPr/>
            </a:pPr>
            <a:r>
              <a:rPr lang="de-DE" sz="900">
                <a:solidFill>
                  <a:srgbClr val="606060"/>
                </a:solidFill>
                <a:ea typeface="ＭＳ Ｐゴシック" pitchFamily="-65" charset="-128"/>
                <a:cs typeface="Arial" pitchFamily="34" charset="0"/>
              </a:rPr>
              <a:t>Folie </a:t>
            </a:r>
            <a:fld id="{FFF3C440-DCF7-4458-B99B-374B38408CE8}" type="slidenum">
              <a:rPr lang="de-DE" sz="900">
                <a:solidFill>
                  <a:srgbClr val="606060"/>
                </a:solidFill>
                <a:ea typeface="ＭＳ Ｐゴシック" pitchFamily="-65" charset="-128"/>
                <a:cs typeface="Arial" pitchFamily="34" charset="0"/>
              </a:rPr>
              <a:pPr algn="r" eaLnBrk="0" hangingPunct="0">
                <a:defRPr/>
              </a:pPr>
              <a:t>‹Nr.›</a:t>
            </a:fld>
            <a:r>
              <a:rPr lang="de-DE" sz="900">
                <a:solidFill>
                  <a:srgbClr val="606060"/>
                </a:solidFill>
                <a:ea typeface="ＭＳ Ｐゴシック" pitchFamily="-65" charset="-128"/>
                <a:cs typeface="Arial" pitchFamily="34" charset="0"/>
              </a:rPr>
              <a:t>  </a:t>
            </a:r>
          </a:p>
        </p:txBody>
      </p:sp>
      <p:sp>
        <p:nvSpPr>
          <p:cNvPr id="15" name="Textfeld 14"/>
          <p:cNvSpPr txBox="1"/>
          <p:nvPr/>
        </p:nvSpPr>
        <p:spPr>
          <a:xfrm>
            <a:off x="714375" y="6604000"/>
            <a:ext cx="5040313" cy="254000"/>
          </a:xfrm>
          <a:prstGeom prst="rect">
            <a:avLst/>
          </a:prstGeom>
          <a:noFill/>
        </p:spPr>
        <p:txBody>
          <a:bodyPr lIns="0" tIns="0" rIns="0" bIns="0" anchor="ctr"/>
          <a:lstStyle/>
          <a:p>
            <a:pPr eaLnBrk="0" hangingPunct="0">
              <a:defRPr/>
            </a:pPr>
            <a:r>
              <a:rPr lang="de-DE" sz="900">
                <a:solidFill>
                  <a:srgbClr val="606060"/>
                </a:solidFill>
                <a:ea typeface="ＭＳ Ｐゴシック" pitchFamily="-65" charset="-128"/>
                <a:cs typeface="Arial" pitchFamily="34" charset="0"/>
              </a:rPr>
              <a:t>Feuerwehr- und Katastrophenschutzschule Rheinland-Pfalz</a:t>
            </a:r>
          </a:p>
        </p:txBody>
      </p:sp>
      <p:pic>
        <p:nvPicPr>
          <p:cNvPr id="3080" name="Picture 12" descr="RP_4c_ISM_LFKS"/>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764338" y="179388"/>
            <a:ext cx="2152650"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1" r:id="rId5"/>
    <p:sldLayoutId id="2147483982" r:id="rId6"/>
    <p:sldLayoutId id="2147483989" r:id="rId7"/>
    <p:sldLayoutId id="2147483984" r:id="rId8"/>
    <p:sldLayoutId id="2147483990" r:id="rId9"/>
  </p:sldLayoutIdLst>
  <p:timing>
    <p:tnLst>
      <p:par>
        <p:cTn id="1" dur="indefinite" restart="never" nodeType="tmRoot"/>
      </p:par>
    </p:tnLst>
  </p:timing>
  <p:txStyles>
    <p:titleStyle>
      <a:lvl1pPr algn="l" rtl="0" eaLnBrk="1" fontAlgn="base" hangingPunct="1">
        <a:spcBef>
          <a:spcPct val="0"/>
        </a:spcBef>
        <a:spcAft>
          <a:spcPct val="0"/>
        </a:spcAft>
        <a:defRPr sz="3200" cap="all">
          <a:solidFill>
            <a:srgbClr val="8F1936"/>
          </a:solidFill>
          <a:latin typeface="Arial"/>
          <a:ea typeface="ＭＳ Ｐゴシック" pitchFamily="-107" charset="-128"/>
          <a:cs typeface="ＭＳ Ｐゴシック" pitchFamily="-107" charset="-128"/>
        </a:defRPr>
      </a:lvl1pPr>
      <a:lvl2pPr algn="l" rtl="0" eaLnBrk="1" fontAlgn="base" hangingPunct="1">
        <a:spcBef>
          <a:spcPct val="0"/>
        </a:spcBef>
        <a:spcAft>
          <a:spcPct val="0"/>
        </a:spcAft>
        <a:defRPr sz="3200">
          <a:solidFill>
            <a:srgbClr val="8F1936"/>
          </a:solidFill>
          <a:latin typeface="Arial" pitchFamily="-112" charset="0"/>
          <a:ea typeface="ＭＳ Ｐゴシック" pitchFamily="-112" charset="-128"/>
          <a:cs typeface="ＭＳ Ｐゴシック" pitchFamily="-112" charset="-128"/>
        </a:defRPr>
      </a:lvl2pPr>
      <a:lvl3pPr algn="l" rtl="0" eaLnBrk="1" fontAlgn="base" hangingPunct="1">
        <a:spcBef>
          <a:spcPct val="0"/>
        </a:spcBef>
        <a:spcAft>
          <a:spcPct val="0"/>
        </a:spcAft>
        <a:defRPr sz="3200">
          <a:solidFill>
            <a:srgbClr val="8F1936"/>
          </a:solidFill>
          <a:latin typeface="Arial" pitchFamily="-112" charset="0"/>
          <a:ea typeface="ＭＳ Ｐゴシック" pitchFamily="-112" charset="-128"/>
          <a:cs typeface="ＭＳ Ｐゴシック" pitchFamily="-112" charset="-128"/>
        </a:defRPr>
      </a:lvl3pPr>
      <a:lvl4pPr algn="l" rtl="0" eaLnBrk="1" fontAlgn="base" hangingPunct="1">
        <a:spcBef>
          <a:spcPct val="0"/>
        </a:spcBef>
        <a:spcAft>
          <a:spcPct val="0"/>
        </a:spcAft>
        <a:defRPr sz="3200">
          <a:solidFill>
            <a:srgbClr val="8F1936"/>
          </a:solidFill>
          <a:latin typeface="Arial" pitchFamily="-112" charset="0"/>
          <a:ea typeface="ＭＳ Ｐゴシック" pitchFamily="-112" charset="-128"/>
          <a:cs typeface="ＭＳ Ｐゴシック" pitchFamily="-112" charset="-128"/>
        </a:defRPr>
      </a:lvl4pPr>
      <a:lvl5pPr algn="l" rtl="0" eaLnBrk="1" fontAlgn="base" hangingPunct="1">
        <a:spcBef>
          <a:spcPct val="0"/>
        </a:spcBef>
        <a:spcAft>
          <a:spcPct val="0"/>
        </a:spcAft>
        <a:defRPr sz="3200">
          <a:solidFill>
            <a:srgbClr val="8F1936"/>
          </a:solidFill>
          <a:latin typeface="Arial" pitchFamily="-112" charset="0"/>
          <a:ea typeface="ＭＳ Ｐゴシック" pitchFamily="-112" charset="-128"/>
          <a:cs typeface="ＭＳ Ｐゴシック" pitchFamily="-112" charset="-128"/>
        </a:defRPr>
      </a:lvl5pPr>
      <a:lvl6pPr marL="457200" algn="l" rtl="0" eaLnBrk="1" fontAlgn="base" hangingPunct="1">
        <a:spcBef>
          <a:spcPct val="0"/>
        </a:spcBef>
        <a:spcAft>
          <a:spcPct val="0"/>
        </a:spcAft>
        <a:defRPr sz="3000">
          <a:solidFill>
            <a:srgbClr val="8F1936"/>
          </a:solidFill>
          <a:latin typeface="Bliss Regular" pitchFamily="-112" charset="0"/>
          <a:ea typeface="ＭＳ Ｐゴシック" pitchFamily="-112" charset="-128"/>
          <a:cs typeface="ＭＳ Ｐゴシック" pitchFamily="-112" charset="-128"/>
        </a:defRPr>
      </a:lvl6pPr>
      <a:lvl7pPr marL="914400" algn="l" rtl="0" eaLnBrk="1" fontAlgn="base" hangingPunct="1">
        <a:spcBef>
          <a:spcPct val="0"/>
        </a:spcBef>
        <a:spcAft>
          <a:spcPct val="0"/>
        </a:spcAft>
        <a:defRPr sz="3000">
          <a:solidFill>
            <a:srgbClr val="8F1936"/>
          </a:solidFill>
          <a:latin typeface="Bliss Regular" pitchFamily="-112" charset="0"/>
          <a:ea typeface="ＭＳ Ｐゴシック" pitchFamily="-112" charset="-128"/>
          <a:cs typeface="ＭＳ Ｐゴシック" pitchFamily="-112" charset="-128"/>
        </a:defRPr>
      </a:lvl7pPr>
      <a:lvl8pPr marL="1371600" algn="l" rtl="0" eaLnBrk="1" fontAlgn="base" hangingPunct="1">
        <a:spcBef>
          <a:spcPct val="0"/>
        </a:spcBef>
        <a:spcAft>
          <a:spcPct val="0"/>
        </a:spcAft>
        <a:defRPr sz="3000">
          <a:solidFill>
            <a:srgbClr val="8F1936"/>
          </a:solidFill>
          <a:latin typeface="Bliss Regular" pitchFamily="-112" charset="0"/>
          <a:ea typeface="ＭＳ Ｐゴシック" pitchFamily="-112" charset="-128"/>
          <a:cs typeface="ＭＳ Ｐゴシック" pitchFamily="-112" charset="-128"/>
        </a:defRPr>
      </a:lvl8pPr>
      <a:lvl9pPr marL="1828800" algn="l" rtl="0" eaLnBrk="1" fontAlgn="base" hangingPunct="1">
        <a:spcBef>
          <a:spcPct val="0"/>
        </a:spcBef>
        <a:spcAft>
          <a:spcPct val="0"/>
        </a:spcAft>
        <a:defRPr sz="3000">
          <a:solidFill>
            <a:srgbClr val="8F1936"/>
          </a:solidFill>
          <a:latin typeface="Bliss Regular" pitchFamily="-112" charset="0"/>
          <a:ea typeface="ＭＳ Ｐゴシック" pitchFamily="-112" charset="-128"/>
          <a:cs typeface="ＭＳ Ｐゴシック" pitchFamily="-112" charset="-128"/>
        </a:defRPr>
      </a:lvl9pPr>
    </p:titleStyle>
    <p:bodyStyle>
      <a:lvl1pPr marL="342900" indent="-342900" algn="l" rtl="0" eaLnBrk="1" fontAlgn="base" hangingPunct="1">
        <a:lnSpc>
          <a:spcPct val="90000"/>
        </a:lnSpc>
        <a:spcBef>
          <a:spcPts val="1400"/>
        </a:spcBef>
        <a:spcAft>
          <a:spcPct val="0"/>
        </a:spcAft>
        <a:defRPr sz="3200">
          <a:solidFill>
            <a:srgbClr val="8F1936"/>
          </a:solidFill>
          <a:latin typeface="Arial"/>
          <a:ea typeface="ＭＳ Ｐゴシック" pitchFamily="-107" charset="-128"/>
          <a:cs typeface="ＭＳ Ｐゴシック" pitchFamily="-107" charset="-128"/>
        </a:defRPr>
      </a:lvl1pPr>
      <a:lvl2pPr marL="1588" indent="-1588" algn="l" rtl="0" eaLnBrk="1" fontAlgn="base" hangingPunct="1">
        <a:lnSpc>
          <a:spcPct val="90000"/>
        </a:lnSpc>
        <a:spcBef>
          <a:spcPts val="800"/>
        </a:spcBef>
        <a:spcAft>
          <a:spcPct val="0"/>
        </a:spcAft>
        <a:defRPr sz="2800">
          <a:solidFill>
            <a:schemeClr val="tx1"/>
          </a:solidFill>
          <a:latin typeface="Arial"/>
          <a:ea typeface="ＭＳ Ｐゴシック" pitchFamily="-65" charset="-128"/>
          <a:cs typeface="Arial"/>
        </a:defRPr>
      </a:lvl2pPr>
      <a:lvl3pPr marL="363538" indent="-363538" algn="l" rtl="0" eaLnBrk="1" fontAlgn="base" hangingPunct="1">
        <a:lnSpc>
          <a:spcPct val="90000"/>
        </a:lnSpc>
        <a:spcBef>
          <a:spcPts val="1400"/>
        </a:spcBef>
        <a:spcAft>
          <a:spcPct val="0"/>
        </a:spcAft>
        <a:buClr>
          <a:srgbClr val="8F1936"/>
        </a:buClr>
        <a:buFont typeface="Bliss Regular" charset="0"/>
        <a:buAutoNum type="arabicPeriod"/>
        <a:tabLst>
          <a:tab pos="357188" algn="l"/>
        </a:tabLst>
        <a:defRPr sz="2800">
          <a:solidFill>
            <a:schemeClr val="tx1"/>
          </a:solidFill>
          <a:latin typeface="Arial"/>
          <a:ea typeface="ＭＳ Ｐゴシック" pitchFamily="-65" charset="-128"/>
          <a:cs typeface="Arial"/>
        </a:defRPr>
      </a:lvl3pPr>
      <a:lvl4pPr marL="358775" indent="-358775" algn="l" rtl="0" eaLnBrk="1" fontAlgn="base" hangingPunct="1">
        <a:lnSpc>
          <a:spcPct val="90000"/>
        </a:lnSpc>
        <a:spcBef>
          <a:spcPts val="1400"/>
        </a:spcBef>
        <a:spcAft>
          <a:spcPct val="0"/>
        </a:spcAft>
        <a:buClr>
          <a:srgbClr val="8F1936"/>
        </a:buClr>
        <a:buFont typeface="Wingdings" pitchFamily="2" charset="2"/>
        <a:buChar char="§"/>
        <a:tabLst>
          <a:tab pos="363538" algn="l"/>
        </a:tabLst>
        <a:defRPr sz="2800">
          <a:solidFill>
            <a:schemeClr val="tx1"/>
          </a:solidFill>
          <a:latin typeface="Arial"/>
          <a:ea typeface="ＭＳ Ｐゴシック" pitchFamily="-65" charset="-128"/>
          <a:cs typeface="Arial"/>
        </a:defRPr>
      </a:lvl4pPr>
      <a:lvl5pPr marL="360363" indent="4763" algn="l" rtl="0" eaLnBrk="1" fontAlgn="base" hangingPunct="1">
        <a:lnSpc>
          <a:spcPct val="90000"/>
        </a:lnSpc>
        <a:spcBef>
          <a:spcPts val="400"/>
        </a:spcBef>
        <a:spcAft>
          <a:spcPct val="0"/>
        </a:spcAft>
        <a:defRPr sz="2400">
          <a:solidFill>
            <a:srgbClr val="404040"/>
          </a:solidFill>
          <a:latin typeface="Arial"/>
          <a:ea typeface="ＭＳ Ｐゴシック" pitchFamily="-65" charset="-128"/>
          <a:cs typeface="Arial"/>
        </a:defRPr>
      </a:lvl5pPr>
      <a:lvl6pPr marL="846138" algn="l" rtl="0" eaLnBrk="1" fontAlgn="base" hangingPunct="1">
        <a:lnSpc>
          <a:spcPct val="80000"/>
        </a:lnSpc>
        <a:spcBef>
          <a:spcPct val="0"/>
        </a:spcBef>
        <a:spcAft>
          <a:spcPct val="20000"/>
        </a:spcAft>
        <a:defRPr sz="2600">
          <a:solidFill>
            <a:schemeClr val="bg2"/>
          </a:solidFill>
          <a:latin typeface="+mn-lt"/>
          <a:ea typeface="+mn-ea"/>
        </a:defRPr>
      </a:lvl6pPr>
      <a:lvl7pPr marL="1303338" algn="l" rtl="0" eaLnBrk="1" fontAlgn="base" hangingPunct="1">
        <a:lnSpc>
          <a:spcPct val="80000"/>
        </a:lnSpc>
        <a:spcBef>
          <a:spcPct val="0"/>
        </a:spcBef>
        <a:spcAft>
          <a:spcPct val="20000"/>
        </a:spcAft>
        <a:defRPr sz="2600">
          <a:solidFill>
            <a:schemeClr val="bg2"/>
          </a:solidFill>
          <a:latin typeface="+mn-lt"/>
          <a:ea typeface="+mn-ea"/>
        </a:defRPr>
      </a:lvl7pPr>
      <a:lvl8pPr marL="1760538" algn="l" rtl="0" eaLnBrk="1" fontAlgn="base" hangingPunct="1">
        <a:lnSpc>
          <a:spcPct val="80000"/>
        </a:lnSpc>
        <a:spcBef>
          <a:spcPct val="0"/>
        </a:spcBef>
        <a:spcAft>
          <a:spcPct val="20000"/>
        </a:spcAft>
        <a:defRPr sz="2600">
          <a:solidFill>
            <a:schemeClr val="bg2"/>
          </a:solidFill>
          <a:latin typeface="+mn-lt"/>
          <a:ea typeface="+mn-ea"/>
        </a:defRPr>
      </a:lvl8pPr>
      <a:lvl9pPr marL="2217738" algn="l" rtl="0" eaLnBrk="1" fontAlgn="base" hangingPunct="1">
        <a:lnSpc>
          <a:spcPct val="80000"/>
        </a:lnSpc>
        <a:spcBef>
          <a:spcPct val="0"/>
        </a:spcBef>
        <a:spcAft>
          <a:spcPct val="20000"/>
        </a:spcAft>
        <a:defRPr sz="2600">
          <a:solidFill>
            <a:schemeClr val="bg2"/>
          </a:solidFill>
          <a:latin typeface="+mn-lt"/>
          <a:ea typeface="+mn-ea"/>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3"/>
          <p:cNvSpPr>
            <a:spLocks noGrp="1"/>
          </p:cNvSpPr>
          <p:nvPr>
            <p:ph type="ctrTitle"/>
          </p:nvPr>
        </p:nvSpPr>
        <p:spPr>
          <a:xfrm>
            <a:off x="685800" y="2516188"/>
            <a:ext cx="7851775" cy="2184400"/>
          </a:xfrm>
        </p:spPr>
        <p:txBody>
          <a:bodyPr/>
          <a:lstStyle/>
          <a:p>
            <a:pPr algn="ctr"/>
            <a:r>
              <a:rPr lang="de-DE" cap="none" dirty="0" smtClean="0">
                <a:latin typeface="Arial" pitchFamily="34" charset="0"/>
                <a:ea typeface="ＭＳ Ｐゴシック" pitchFamily="34" charset="-128"/>
                <a:cs typeface="Arial" pitchFamily="34" charset="0"/>
              </a:rPr>
              <a:t>Neue Fahrzeugkonzeption Stand 06/2015 </a:t>
            </a:r>
          </a:p>
        </p:txBody>
      </p:sp>
      <p:sp>
        <p:nvSpPr>
          <p:cNvPr id="10243" name="Textplatzhalter 2"/>
          <p:cNvSpPr>
            <a:spLocks noGrp="1"/>
          </p:cNvSpPr>
          <p:nvPr>
            <p:ph type="subTitle" idx="1"/>
          </p:nvPr>
        </p:nvSpPr>
        <p:spPr>
          <a:xfrm>
            <a:off x="712788" y="4800600"/>
            <a:ext cx="7864475" cy="923925"/>
          </a:xfrm>
        </p:spPr>
        <p:txBody>
          <a:bodyPr/>
          <a:lstStyle/>
          <a:p>
            <a:pPr>
              <a:spcBef>
                <a:spcPct val="0"/>
              </a:spcBef>
              <a:spcAft>
                <a:spcPct val="0"/>
              </a:spcAft>
            </a:pPr>
            <a:endParaRPr dirty="0">
              <a:latin typeface="Arial" pitchFamily="34" charset="0"/>
              <a:ea typeface="ＭＳ Ｐゴシック" pitchFamily="34" charset="-128"/>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p:txBody>
          <a:bodyPr/>
          <a:lstStyle/>
          <a:p>
            <a:r>
              <a:rPr lang="de-DE" cap="none" dirty="0" smtClean="0">
                <a:latin typeface="Arial" pitchFamily="34" charset="0"/>
                <a:ea typeface="ＭＳ Ｐゴシック" pitchFamily="34" charset="-128"/>
                <a:cs typeface="Arial" pitchFamily="34" charset="0"/>
              </a:rPr>
              <a:t>Technische Neuerungen auf dem Fahrzeugsektor</a:t>
            </a:r>
          </a:p>
        </p:txBody>
      </p:sp>
      <p:sp>
        <p:nvSpPr>
          <p:cNvPr id="15363" name="Inhaltsplatzhalter 2"/>
          <p:cNvSpPr>
            <a:spLocks noGrp="1"/>
          </p:cNvSpPr>
          <p:nvPr>
            <p:ph idx="1"/>
          </p:nvPr>
        </p:nvSpPr>
        <p:spPr/>
        <p:txBody>
          <a:bodyPr/>
          <a:lstStyle/>
          <a:p>
            <a:pPr marL="0" lvl="2" indent="0">
              <a:lnSpc>
                <a:spcPct val="100000"/>
              </a:lnSpc>
              <a:spcBef>
                <a:spcPts val="0"/>
              </a:spcBef>
              <a:spcAft>
                <a:spcPts val="0"/>
              </a:spcAft>
              <a:buNone/>
              <a:tabLst>
                <a:tab pos="539750" algn="l"/>
              </a:tabLst>
            </a:pPr>
            <a:r>
              <a:rPr lang="de-DE" sz="1200" dirty="0" smtClean="0"/>
              <a:t>2.1.6	Hilfeleistungs-Löschgruppenfahrzeug</a:t>
            </a:r>
            <a:r>
              <a:rPr lang="de-DE" sz="1200" dirty="0"/>
              <a:t>, HLF 20; DIN 14 </a:t>
            </a:r>
            <a:r>
              <a:rPr lang="de-DE" sz="1200" dirty="0" smtClean="0"/>
              <a:t>530-27</a:t>
            </a:r>
            <a:endParaRPr lang="de-DE" sz="1200" dirty="0"/>
          </a:p>
          <a:p>
            <a:pPr marL="538163" indent="17463">
              <a:lnSpc>
                <a:spcPct val="100000"/>
              </a:lnSpc>
              <a:spcBef>
                <a:spcPts val="0"/>
              </a:spcBef>
              <a:spcAft>
                <a:spcPts val="0"/>
              </a:spcAft>
            </a:pPr>
            <a:endParaRPr lang="de-DE" sz="1200" dirty="0" smtClean="0">
              <a:solidFill>
                <a:schemeClr val="tx1"/>
              </a:solidFill>
            </a:endParaRPr>
          </a:p>
          <a:p>
            <a:pPr marL="538163" indent="17463">
              <a:lnSpc>
                <a:spcPct val="100000"/>
              </a:lnSpc>
              <a:spcBef>
                <a:spcPts val="0"/>
              </a:spcBef>
              <a:spcAft>
                <a:spcPts val="0"/>
              </a:spcAft>
            </a:pPr>
            <a:r>
              <a:rPr lang="de-DE" sz="1200" dirty="0" smtClean="0">
                <a:solidFill>
                  <a:schemeClr val="tx1"/>
                </a:solidFill>
              </a:rPr>
              <a:t>Das </a:t>
            </a:r>
            <a:r>
              <a:rPr lang="de-DE" sz="1200" dirty="0">
                <a:solidFill>
                  <a:schemeClr val="tx1"/>
                </a:solidFill>
              </a:rPr>
              <a:t>Hilfeleistungs-Löschgruppenfahrzeug HLF 20 ist in der DIN 14 530 Teil 27 beschrieben. Im November 2011 wurde das neue Normblatt herausgebracht. Wie bei dem HLF 10 wurde auch hier das Löschgruppenfahrzeug weiterhin in der DIN 14 530 Teil 11 beschrieben. </a:t>
            </a:r>
            <a:r>
              <a:rPr lang="de-DE" sz="1200" dirty="0" smtClean="0">
                <a:solidFill>
                  <a:schemeClr val="tx1"/>
                </a:solidFill>
              </a:rPr>
              <a:t>Folgende </a:t>
            </a:r>
            <a:r>
              <a:rPr lang="de-DE" sz="1200" dirty="0">
                <a:solidFill>
                  <a:schemeClr val="tx1"/>
                </a:solidFill>
              </a:rPr>
              <a:t>wesentlichen Veränderungen ergeben sich gegenüber der alten Norm</a:t>
            </a:r>
            <a:r>
              <a:rPr lang="de-DE" sz="1200" dirty="0" smtClean="0">
                <a:solidFill>
                  <a:schemeClr val="tx1"/>
                </a:solidFill>
              </a:rPr>
              <a:t>:</a:t>
            </a:r>
            <a:r>
              <a:rPr lang="de-DE" sz="1200" dirty="0">
                <a:solidFill>
                  <a:schemeClr val="tx1"/>
                </a:solidFill>
              </a:rPr>
              <a:t> </a:t>
            </a:r>
          </a:p>
          <a:p>
            <a:pPr marL="538163" lvl="0" indent="-538163">
              <a:lnSpc>
                <a:spcPct val="100000"/>
              </a:lnSpc>
              <a:spcBef>
                <a:spcPts val="0"/>
              </a:spcBef>
              <a:spcAft>
                <a:spcPts val="0"/>
              </a:spcAft>
            </a:pPr>
            <a:r>
              <a:rPr lang="de-DE" sz="1200" dirty="0" smtClean="0">
                <a:solidFill>
                  <a:schemeClr val="tx1"/>
                </a:solidFill>
              </a:rPr>
              <a:t>a)	Hilfeleistungs-Löschgruppenfahrzeug </a:t>
            </a:r>
            <a:r>
              <a:rPr lang="de-DE" sz="1200" dirty="0">
                <a:solidFill>
                  <a:schemeClr val="tx1"/>
                </a:solidFill>
              </a:rPr>
              <a:t>HLF 20/16 aus DIN 14 530-11 in diesen neuen Teil 27 von DIN 14 530 überführt;</a:t>
            </a:r>
          </a:p>
          <a:p>
            <a:pPr marL="539750" lvl="0" indent="-539750">
              <a:lnSpc>
                <a:spcPct val="100000"/>
              </a:lnSpc>
              <a:spcBef>
                <a:spcPts val="0"/>
              </a:spcBef>
              <a:spcAft>
                <a:spcPts val="0"/>
              </a:spcAft>
            </a:pPr>
            <a:r>
              <a:rPr lang="de-DE" sz="1200" dirty="0" smtClean="0">
                <a:solidFill>
                  <a:schemeClr val="tx1"/>
                </a:solidFill>
              </a:rPr>
              <a:t>b)	Normänderung </a:t>
            </a:r>
            <a:r>
              <a:rPr lang="de-DE" sz="1200" dirty="0">
                <a:solidFill>
                  <a:schemeClr val="tx1"/>
                </a:solidFill>
              </a:rPr>
              <a:t>DIN 14 530-1/A1:2007-05 eingearbeitet;</a:t>
            </a:r>
          </a:p>
          <a:p>
            <a:pPr marL="538163" lvl="0" indent="-538163">
              <a:lnSpc>
                <a:spcPct val="100000"/>
              </a:lnSpc>
              <a:spcBef>
                <a:spcPts val="0"/>
              </a:spcBef>
              <a:spcAft>
                <a:spcPts val="0"/>
              </a:spcAft>
            </a:pPr>
            <a:r>
              <a:rPr lang="de-DE" sz="1200" dirty="0" smtClean="0">
                <a:solidFill>
                  <a:schemeClr val="tx1"/>
                </a:solidFill>
              </a:rPr>
              <a:t>c)	Änderungen </a:t>
            </a:r>
            <a:r>
              <a:rPr lang="de-DE" sz="1200" dirty="0">
                <a:solidFill>
                  <a:schemeClr val="tx1"/>
                </a:solidFill>
              </a:rPr>
              <a:t>der Fahrzeugbezeichnung von HLF 20/16 in HLF 20 vorgenommen wegen der bundesweiten Einführung des digitalen BOS-Funks;</a:t>
            </a:r>
          </a:p>
          <a:p>
            <a:pPr marL="538163" lvl="0" indent="-538163">
              <a:lnSpc>
                <a:spcPct val="100000"/>
              </a:lnSpc>
              <a:spcBef>
                <a:spcPts val="0"/>
              </a:spcBef>
              <a:spcAft>
                <a:spcPts val="0"/>
              </a:spcAft>
            </a:pPr>
            <a:r>
              <a:rPr lang="de-DE" sz="1200" dirty="0" smtClean="0">
                <a:solidFill>
                  <a:schemeClr val="tx1"/>
                </a:solidFill>
              </a:rPr>
              <a:t>d)	Vorwort </a:t>
            </a:r>
            <a:r>
              <a:rPr lang="de-DE" sz="1200" dirty="0">
                <a:solidFill>
                  <a:schemeClr val="tx1"/>
                </a:solidFill>
              </a:rPr>
              <a:t>neu formuliert;</a:t>
            </a:r>
          </a:p>
          <a:p>
            <a:pPr marL="538163" lvl="0" indent="-538163">
              <a:lnSpc>
                <a:spcPct val="100000"/>
              </a:lnSpc>
              <a:spcBef>
                <a:spcPts val="0"/>
              </a:spcBef>
              <a:spcAft>
                <a:spcPts val="0"/>
              </a:spcAft>
            </a:pPr>
            <a:r>
              <a:rPr lang="de-DE" sz="1200" dirty="0" smtClean="0">
                <a:solidFill>
                  <a:schemeClr val="tx1"/>
                </a:solidFill>
              </a:rPr>
              <a:t>e)	Gesamtmasse </a:t>
            </a:r>
            <a:r>
              <a:rPr lang="de-DE" sz="1200" dirty="0">
                <a:solidFill>
                  <a:schemeClr val="tx1"/>
                </a:solidFill>
              </a:rPr>
              <a:t>auf 15.000 kg erhöht und Massenreserve von mind. 3% der Gesamtmasse aufgenommen;</a:t>
            </a:r>
          </a:p>
          <a:p>
            <a:pPr marL="538163" lvl="0" indent="-538163">
              <a:lnSpc>
                <a:spcPct val="100000"/>
              </a:lnSpc>
              <a:spcBef>
                <a:spcPts val="0"/>
              </a:spcBef>
              <a:spcAft>
                <a:spcPts val="0"/>
              </a:spcAft>
            </a:pPr>
            <a:r>
              <a:rPr lang="de-DE" sz="1200" dirty="0" smtClean="0">
                <a:solidFill>
                  <a:schemeClr val="tx1"/>
                </a:solidFill>
              </a:rPr>
              <a:t>f)	Empfehlung </a:t>
            </a:r>
            <a:r>
              <a:rPr lang="de-DE" sz="1200" dirty="0">
                <a:solidFill>
                  <a:schemeClr val="tx1"/>
                </a:solidFill>
              </a:rPr>
              <a:t>gleicher Spurweiten an der Vorder- und Hinterachse bei Allradantrieb und Verwendung von Single-Bereifung aufgenommen;</a:t>
            </a:r>
          </a:p>
          <a:p>
            <a:pPr marL="538163" lvl="0" indent="-538163">
              <a:lnSpc>
                <a:spcPct val="100000"/>
              </a:lnSpc>
              <a:spcBef>
                <a:spcPts val="0"/>
              </a:spcBef>
              <a:spcAft>
                <a:spcPts val="0"/>
              </a:spcAft>
            </a:pPr>
            <a:r>
              <a:rPr lang="de-DE" sz="1200" dirty="0" smtClean="0">
                <a:solidFill>
                  <a:schemeClr val="tx1"/>
                </a:solidFill>
              </a:rPr>
              <a:t>g)	Aufstellung </a:t>
            </a:r>
            <a:r>
              <a:rPr lang="de-DE" sz="1200" dirty="0">
                <a:solidFill>
                  <a:schemeClr val="tx1"/>
                </a:solidFill>
              </a:rPr>
              <a:t>einer Energiebilanz des Fahrzeuges nach E DIN 14 502-2 gefordert;</a:t>
            </a:r>
          </a:p>
          <a:p>
            <a:pPr marL="538163" lvl="0" indent="-538163">
              <a:lnSpc>
                <a:spcPct val="100000"/>
              </a:lnSpc>
              <a:spcBef>
                <a:spcPts val="0"/>
              </a:spcBef>
              <a:spcAft>
                <a:spcPts val="0"/>
              </a:spcAft>
            </a:pPr>
            <a:r>
              <a:rPr lang="de-DE" sz="1200" dirty="0" smtClean="0">
                <a:solidFill>
                  <a:schemeClr val="tx1"/>
                </a:solidFill>
              </a:rPr>
              <a:t>h)	Anforderungen </a:t>
            </a:r>
            <a:r>
              <a:rPr lang="de-DE" sz="1200" dirty="0">
                <a:solidFill>
                  <a:schemeClr val="tx1"/>
                </a:solidFill>
              </a:rPr>
              <a:t>an fahrbare Schlauchhaspel bzw. Geräteträger aufgenommen (1000 mm Überstand);</a:t>
            </a:r>
          </a:p>
          <a:p>
            <a:pPr marL="539750" lvl="0" indent="-539750">
              <a:lnSpc>
                <a:spcPct val="100000"/>
              </a:lnSpc>
              <a:spcBef>
                <a:spcPts val="0"/>
              </a:spcBef>
              <a:spcAft>
                <a:spcPts val="0"/>
              </a:spcAft>
            </a:pPr>
            <a:r>
              <a:rPr lang="de-DE" sz="1200" dirty="0" smtClean="0">
                <a:solidFill>
                  <a:schemeClr val="tx1"/>
                </a:solidFill>
              </a:rPr>
              <a:t>i)	pneumatisch </a:t>
            </a:r>
            <a:r>
              <a:rPr lang="de-DE" sz="1200" dirty="0">
                <a:solidFill>
                  <a:schemeClr val="tx1"/>
                </a:solidFill>
              </a:rPr>
              <a:t>oder elektrisch fernbedienbare Absperrorgane müssen ohne zusätzlich anzubringende Hilfsmittel manuell betätigt werden können;</a:t>
            </a:r>
          </a:p>
          <a:p>
            <a:pPr marL="538163" lvl="0" indent="-538163">
              <a:lnSpc>
                <a:spcPct val="100000"/>
              </a:lnSpc>
              <a:spcBef>
                <a:spcPts val="0"/>
              </a:spcBef>
              <a:spcAft>
                <a:spcPts val="0"/>
              </a:spcAft>
            </a:pPr>
            <a:r>
              <a:rPr lang="de-DE" sz="1200" dirty="0" smtClean="0">
                <a:solidFill>
                  <a:schemeClr val="tx1"/>
                </a:solidFill>
              </a:rPr>
              <a:t>j)	Löschwasserbehälter </a:t>
            </a:r>
            <a:r>
              <a:rPr lang="de-DE" sz="1200" dirty="0">
                <a:solidFill>
                  <a:schemeClr val="tx1"/>
                </a:solidFill>
              </a:rPr>
              <a:t>mit einer nutzbaren Wassermenge auf 1.600 L festgelegt;</a:t>
            </a:r>
          </a:p>
          <a:p>
            <a:pPr marL="538163" lvl="0" indent="-538163">
              <a:lnSpc>
                <a:spcPct val="100000"/>
              </a:lnSpc>
              <a:spcBef>
                <a:spcPts val="0"/>
              </a:spcBef>
              <a:spcAft>
                <a:spcPts val="0"/>
              </a:spcAft>
            </a:pPr>
            <a:r>
              <a:rPr lang="de-DE" sz="1200" dirty="0" smtClean="0">
                <a:solidFill>
                  <a:schemeClr val="tx1"/>
                </a:solidFill>
              </a:rPr>
              <a:t>k)	löschtechnische </a:t>
            </a:r>
            <a:r>
              <a:rPr lang="de-DE" sz="1200" dirty="0">
                <a:solidFill>
                  <a:schemeClr val="tx1"/>
                </a:solidFill>
              </a:rPr>
              <a:t>Einrichtungen überarbeitet;</a:t>
            </a:r>
          </a:p>
          <a:p>
            <a:pPr marL="538163" lvl="0" indent="-538163">
              <a:lnSpc>
                <a:spcPct val="100000"/>
              </a:lnSpc>
              <a:spcBef>
                <a:spcPts val="0"/>
              </a:spcBef>
              <a:spcAft>
                <a:spcPts val="0"/>
              </a:spcAft>
            </a:pPr>
            <a:r>
              <a:rPr lang="de-DE" sz="1200" dirty="0" smtClean="0">
                <a:solidFill>
                  <a:schemeClr val="tx1"/>
                </a:solidFill>
              </a:rPr>
              <a:t>l)	Standardbeladung </a:t>
            </a:r>
            <a:r>
              <a:rPr lang="de-DE" sz="1200" dirty="0">
                <a:solidFill>
                  <a:schemeClr val="tx1"/>
                </a:solidFill>
              </a:rPr>
              <a:t>vollständig überarbeitet.</a:t>
            </a:r>
          </a:p>
          <a:p>
            <a:pPr>
              <a:lnSpc>
                <a:spcPct val="100000"/>
              </a:lnSpc>
              <a:spcBef>
                <a:spcPts val="0"/>
              </a:spcBef>
              <a:spcAft>
                <a:spcPts val="0"/>
              </a:spcAft>
            </a:pPr>
            <a:r>
              <a:rPr lang="de-DE" sz="1200" dirty="0">
                <a:solidFill>
                  <a:schemeClr val="tx1"/>
                </a:solidFill>
              </a:rPr>
              <a:t> </a:t>
            </a:r>
          </a:p>
          <a:p>
            <a:pPr marL="538163" indent="1588">
              <a:lnSpc>
                <a:spcPct val="100000"/>
              </a:lnSpc>
              <a:spcBef>
                <a:spcPts val="0"/>
              </a:spcBef>
              <a:spcAft>
                <a:spcPts val="0"/>
              </a:spcAft>
            </a:pPr>
            <a:r>
              <a:rPr lang="de-DE" sz="1200" dirty="0">
                <a:solidFill>
                  <a:schemeClr val="tx1"/>
                </a:solidFill>
              </a:rPr>
              <a:t>Soweit Raum- und Gewichtsreserve vorhanden sind, dürfen Ausrüstungsgegenstände nach DIN 14 </a:t>
            </a:r>
            <a:r>
              <a:rPr lang="de-DE" sz="1200" dirty="0" smtClean="0">
                <a:solidFill>
                  <a:schemeClr val="tx1"/>
                </a:solidFill>
              </a:rPr>
              <a:t>800-18 </a:t>
            </a:r>
            <a:r>
              <a:rPr lang="de-DE" sz="1200" dirty="0">
                <a:solidFill>
                  <a:schemeClr val="tx1"/>
                </a:solidFill>
              </a:rPr>
              <a:t>verladen werden.</a:t>
            </a:r>
          </a:p>
          <a:p>
            <a:pPr marL="539750" lvl="2" indent="-539750" defTabSz="630238">
              <a:lnSpc>
                <a:spcPct val="100000"/>
              </a:lnSpc>
              <a:spcBef>
                <a:spcPts val="0"/>
              </a:spcBef>
              <a:spcAft>
                <a:spcPts val="0"/>
              </a:spcAft>
              <a:buNone/>
              <a:tabLst>
                <a:tab pos="539750" algn="l"/>
              </a:tabLst>
            </a:pPr>
            <a:r>
              <a:rPr lang="de-DE" sz="1300" dirty="0">
                <a:ea typeface="Calibri"/>
                <a:cs typeface="Times New Roman"/>
              </a:rPr>
              <a:t/>
            </a:r>
            <a:br>
              <a:rPr lang="de-DE" sz="1300" dirty="0">
                <a:ea typeface="Calibri"/>
                <a:cs typeface="Times New Roman"/>
              </a:rPr>
            </a:br>
            <a:endParaRPr lang="de-DE" sz="1300" dirty="0">
              <a:ea typeface="Calibri"/>
              <a:cs typeface="Times New Roman"/>
            </a:endParaRPr>
          </a:p>
        </p:txBody>
      </p:sp>
    </p:spTree>
    <p:extLst>
      <p:ext uri="{BB962C8B-B14F-4D97-AF65-F5344CB8AC3E}">
        <p14:creationId xmlns:p14="http://schemas.microsoft.com/office/powerpoint/2010/main" val="23539864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p:txBody>
          <a:bodyPr/>
          <a:lstStyle/>
          <a:p>
            <a:r>
              <a:rPr lang="de-DE" cap="none" dirty="0" smtClean="0">
                <a:latin typeface="Arial" pitchFamily="34" charset="0"/>
                <a:ea typeface="ＭＳ Ｐゴシック" pitchFamily="34" charset="-128"/>
                <a:cs typeface="Arial" pitchFamily="34" charset="0"/>
              </a:rPr>
              <a:t>Technische Neuerungen auf dem Fahrzeugsektor</a:t>
            </a:r>
          </a:p>
        </p:txBody>
      </p:sp>
      <p:sp>
        <p:nvSpPr>
          <p:cNvPr id="15363" name="Inhaltsplatzhalter 2"/>
          <p:cNvSpPr>
            <a:spLocks noGrp="1"/>
          </p:cNvSpPr>
          <p:nvPr>
            <p:ph idx="1"/>
          </p:nvPr>
        </p:nvSpPr>
        <p:spPr/>
        <p:txBody>
          <a:bodyPr/>
          <a:lstStyle/>
          <a:p>
            <a:pPr marL="539750" indent="-539750">
              <a:lnSpc>
                <a:spcPct val="100000"/>
              </a:lnSpc>
              <a:spcBef>
                <a:spcPts val="0"/>
              </a:spcBef>
            </a:pPr>
            <a:r>
              <a:rPr lang="de-DE" sz="1300" dirty="0">
                <a:solidFill>
                  <a:schemeClr val="tx1"/>
                </a:solidFill>
              </a:rPr>
              <a:t>2.1.7	Löschgruppenfahrzeug, LF 20 </a:t>
            </a:r>
            <a:r>
              <a:rPr lang="de-DE" sz="1300" dirty="0" err="1">
                <a:solidFill>
                  <a:schemeClr val="tx1"/>
                </a:solidFill>
              </a:rPr>
              <a:t>KatS</a:t>
            </a:r>
            <a:r>
              <a:rPr lang="de-DE" sz="1300" dirty="0">
                <a:solidFill>
                  <a:schemeClr val="tx1"/>
                </a:solidFill>
              </a:rPr>
              <a:t> für den Katastrophenschutz</a:t>
            </a:r>
            <a:br>
              <a:rPr lang="de-DE" sz="1300" dirty="0">
                <a:solidFill>
                  <a:schemeClr val="tx1"/>
                </a:solidFill>
              </a:rPr>
            </a:br>
            <a:endParaRPr lang="de-DE" sz="1300" dirty="0" smtClean="0">
              <a:solidFill>
                <a:schemeClr val="tx1"/>
              </a:solidFill>
            </a:endParaRPr>
          </a:p>
          <a:p>
            <a:pPr marL="539750" indent="-539750">
              <a:lnSpc>
                <a:spcPct val="100000"/>
              </a:lnSpc>
              <a:spcBef>
                <a:spcPts val="0"/>
              </a:spcBef>
            </a:pPr>
            <a:r>
              <a:rPr lang="de-DE" sz="1300" dirty="0">
                <a:solidFill>
                  <a:schemeClr val="tx1"/>
                </a:solidFill>
              </a:rPr>
              <a:t>	</a:t>
            </a:r>
            <a:r>
              <a:rPr lang="de-DE" sz="1300" dirty="0" smtClean="0">
                <a:solidFill>
                  <a:schemeClr val="tx1"/>
                </a:solidFill>
              </a:rPr>
              <a:t>Das </a:t>
            </a:r>
            <a:r>
              <a:rPr lang="de-DE" sz="1300" dirty="0">
                <a:solidFill>
                  <a:schemeClr val="tx1"/>
                </a:solidFill>
              </a:rPr>
              <a:t>Löschgruppenfahrzeug LF 20 </a:t>
            </a:r>
            <a:r>
              <a:rPr lang="de-DE" sz="1300" dirty="0" err="1">
                <a:solidFill>
                  <a:schemeClr val="tx1"/>
                </a:solidFill>
              </a:rPr>
              <a:t>KatS</a:t>
            </a:r>
            <a:r>
              <a:rPr lang="de-DE" sz="1300" dirty="0">
                <a:solidFill>
                  <a:schemeClr val="tx1"/>
                </a:solidFill>
              </a:rPr>
              <a:t> ist nach DIN 14 530-8 genormt. Die DIN Norm wurde in 09/2012 erlassen. Das Fahrzeug ist dem heutigen Stand der Technik angepasst und ersetzt das ehemalige LF 16-TS. </a:t>
            </a:r>
            <a:br>
              <a:rPr lang="de-DE" sz="1300" dirty="0">
                <a:solidFill>
                  <a:schemeClr val="tx1"/>
                </a:solidFill>
              </a:rPr>
            </a:br>
            <a:r>
              <a:rPr lang="de-DE" sz="1300" dirty="0">
                <a:solidFill>
                  <a:schemeClr val="tx1"/>
                </a:solidFill>
              </a:rPr>
              <a:t/>
            </a:r>
            <a:br>
              <a:rPr lang="de-DE" sz="1300" dirty="0">
                <a:solidFill>
                  <a:schemeClr val="tx1"/>
                </a:solidFill>
              </a:rPr>
            </a:br>
            <a:r>
              <a:rPr lang="de-DE" sz="1300" dirty="0">
                <a:solidFill>
                  <a:schemeClr val="tx1"/>
                </a:solidFill>
              </a:rPr>
              <a:t>Das Fahrzeug wird in </a:t>
            </a:r>
            <a:r>
              <a:rPr lang="de-DE" sz="1300" dirty="0" smtClean="0">
                <a:solidFill>
                  <a:schemeClr val="tx1"/>
                </a:solidFill>
              </a:rPr>
              <a:t>Rheinland-Pfalz bei kommunalen </a:t>
            </a:r>
            <a:r>
              <a:rPr lang="de-DE" sz="1300" dirty="0">
                <a:solidFill>
                  <a:schemeClr val="tx1"/>
                </a:solidFill>
              </a:rPr>
              <a:t>Beschaffungen als LF 20 </a:t>
            </a:r>
            <a:r>
              <a:rPr lang="de-DE" sz="1300" dirty="0" err="1" smtClean="0">
                <a:solidFill>
                  <a:schemeClr val="tx1"/>
                </a:solidFill>
              </a:rPr>
              <a:t>KatS</a:t>
            </a:r>
            <a:r>
              <a:rPr lang="de-DE" sz="1300" dirty="0">
                <a:solidFill>
                  <a:schemeClr val="tx1"/>
                </a:solidFill>
              </a:rPr>
              <a:t> </a:t>
            </a:r>
            <a:r>
              <a:rPr lang="de-DE" sz="1300" dirty="0" smtClean="0">
                <a:solidFill>
                  <a:schemeClr val="tx1"/>
                </a:solidFill>
              </a:rPr>
              <a:t>nur </a:t>
            </a:r>
            <a:r>
              <a:rPr lang="de-DE" sz="1300" dirty="0">
                <a:solidFill>
                  <a:schemeClr val="tx1"/>
                </a:solidFill>
              </a:rPr>
              <a:t>für den überörtlichen Einsatz im Rahmen des </a:t>
            </a:r>
            <a:r>
              <a:rPr lang="de-DE" sz="1300" dirty="0" smtClean="0">
                <a:solidFill>
                  <a:schemeClr val="tx1"/>
                </a:solidFill>
              </a:rPr>
              <a:t>Katastrophenschutzes der Landkreise </a:t>
            </a:r>
            <a:r>
              <a:rPr lang="de-DE" sz="1300" dirty="0">
                <a:solidFill>
                  <a:schemeClr val="tx1"/>
                </a:solidFill>
              </a:rPr>
              <a:t>und </a:t>
            </a:r>
            <a:r>
              <a:rPr lang="de-DE" sz="1300" dirty="0" smtClean="0">
                <a:solidFill>
                  <a:schemeClr val="tx1"/>
                </a:solidFill>
              </a:rPr>
              <a:t>kreisfreien </a:t>
            </a:r>
            <a:r>
              <a:rPr lang="de-DE" sz="1300" dirty="0">
                <a:solidFill>
                  <a:schemeClr val="tx1"/>
                </a:solidFill>
              </a:rPr>
              <a:t>Städte </a:t>
            </a:r>
            <a:r>
              <a:rPr lang="de-DE" sz="1300" dirty="0" smtClean="0">
                <a:solidFill>
                  <a:schemeClr val="tx1"/>
                </a:solidFill>
              </a:rPr>
              <a:t>durch das Land gefördert. </a:t>
            </a:r>
            <a:r>
              <a:rPr lang="de-DE" sz="1300" dirty="0">
                <a:solidFill>
                  <a:schemeClr val="tx1"/>
                </a:solidFill>
              </a:rPr>
              <a:t/>
            </a:r>
            <a:br>
              <a:rPr lang="de-DE" sz="1300" dirty="0">
                <a:solidFill>
                  <a:schemeClr val="tx1"/>
                </a:solidFill>
              </a:rPr>
            </a:br>
            <a:r>
              <a:rPr lang="de-DE" sz="1300" dirty="0">
                <a:solidFill>
                  <a:schemeClr val="tx1"/>
                </a:solidFill>
              </a:rPr>
              <a:t/>
            </a:r>
            <a:br>
              <a:rPr lang="de-DE" sz="1300" dirty="0">
                <a:solidFill>
                  <a:schemeClr val="tx1"/>
                </a:solidFill>
              </a:rPr>
            </a:br>
            <a:r>
              <a:rPr lang="de-DE" sz="1300" dirty="0">
                <a:solidFill>
                  <a:schemeClr val="tx1"/>
                </a:solidFill>
              </a:rPr>
              <a:t>Folgende wichtige Eckpunkte sind zu </a:t>
            </a:r>
            <a:r>
              <a:rPr lang="de-DE" sz="1300" dirty="0" smtClean="0">
                <a:solidFill>
                  <a:schemeClr val="tx1"/>
                </a:solidFill>
              </a:rPr>
              <a:t>beachten:</a:t>
            </a:r>
            <a:br>
              <a:rPr lang="de-DE" sz="1300" dirty="0" smtClean="0">
                <a:solidFill>
                  <a:schemeClr val="tx1"/>
                </a:solidFill>
              </a:rPr>
            </a:br>
            <a:endParaRPr lang="de-DE" sz="1300" dirty="0">
              <a:solidFill>
                <a:schemeClr val="tx1"/>
              </a:solidFill>
            </a:endParaRPr>
          </a:p>
          <a:p>
            <a:pPr marL="539750" indent="-539750">
              <a:lnSpc>
                <a:spcPct val="100000"/>
              </a:lnSpc>
              <a:spcBef>
                <a:spcPts val="0"/>
              </a:spcBef>
              <a:buAutoNum type="alphaLcParenR"/>
            </a:pPr>
            <a:r>
              <a:rPr lang="de-DE" sz="1300" dirty="0" smtClean="0">
                <a:solidFill>
                  <a:schemeClr val="tx1"/>
                </a:solidFill>
              </a:rPr>
              <a:t>zul</a:t>
            </a:r>
            <a:r>
              <a:rPr lang="de-DE" sz="1300" dirty="0">
                <a:solidFill>
                  <a:schemeClr val="tx1"/>
                </a:solidFill>
              </a:rPr>
              <a:t>. Gesamtmasse 14.000 </a:t>
            </a:r>
            <a:r>
              <a:rPr lang="de-DE" sz="1300" dirty="0" smtClean="0">
                <a:solidFill>
                  <a:schemeClr val="tx1"/>
                </a:solidFill>
              </a:rPr>
              <a:t>kg</a:t>
            </a:r>
          </a:p>
          <a:p>
            <a:pPr marL="539750" indent="-539750">
              <a:lnSpc>
                <a:spcPct val="100000"/>
              </a:lnSpc>
              <a:spcBef>
                <a:spcPts val="0"/>
              </a:spcBef>
              <a:buAutoNum type="alphaLcParenR"/>
            </a:pPr>
            <a:r>
              <a:rPr lang="de-DE" sz="1300" dirty="0" smtClean="0">
                <a:solidFill>
                  <a:schemeClr val="tx1"/>
                </a:solidFill>
              </a:rPr>
              <a:t>Antriebsart </a:t>
            </a:r>
            <a:r>
              <a:rPr lang="de-DE" sz="1300" dirty="0">
                <a:solidFill>
                  <a:schemeClr val="tx1"/>
                </a:solidFill>
              </a:rPr>
              <a:t>grundsätzlich Allradantrieb mit </a:t>
            </a:r>
            <a:r>
              <a:rPr lang="de-DE" sz="1300" dirty="0" smtClean="0">
                <a:solidFill>
                  <a:schemeClr val="tx1"/>
                </a:solidFill>
              </a:rPr>
              <a:t>Singlebereifung</a:t>
            </a:r>
            <a:r>
              <a:rPr lang="de-DE" sz="1300" dirty="0">
                <a:solidFill>
                  <a:schemeClr val="tx1"/>
                </a:solidFill>
              </a:rPr>
              <a:t>	</a:t>
            </a:r>
            <a:endParaRPr lang="de-DE" sz="1300" dirty="0" smtClean="0">
              <a:solidFill>
                <a:schemeClr val="tx1"/>
              </a:solidFill>
            </a:endParaRPr>
          </a:p>
          <a:p>
            <a:pPr marL="539750" indent="-539750">
              <a:lnSpc>
                <a:spcPct val="100000"/>
              </a:lnSpc>
              <a:spcBef>
                <a:spcPts val="0"/>
              </a:spcBef>
            </a:pPr>
            <a:r>
              <a:rPr lang="de-DE" sz="1300" dirty="0" smtClean="0">
                <a:solidFill>
                  <a:schemeClr val="tx1"/>
                </a:solidFill>
              </a:rPr>
              <a:t>c</a:t>
            </a:r>
            <a:r>
              <a:rPr lang="de-DE" sz="1300" dirty="0">
                <a:solidFill>
                  <a:schemeClr val="tx1"/>
                </a:solidFill>
              </a:rPr>
              <a:t>) </a:t>
            </a:r>
            <a:r>
              <a:rPr lang="de-DE" sz="1300" dirty="0" smtClean="0">
                <a:solidFill>
                  <a:schemeClr val="tx1"/>
                </a:solidFill>
              </a:rPr>
              <a:t>	Differentialsperren </a:t>
            </a:r>
            <a:r>
              <a:rPr lang="de-DE" sz="1300" dirty="0">
                <a:solidFill>
                  <a:schemeClr val="tx1"/>
                </a:solidFill>
              </a:rPr>
              <a:t>längs und quer </a:t>
            </a:r>
            <a:r>
              <a:rPr lang="de-DE" sz="1300" dirty="0" smtClean="0">
                <a:solidFill>
                  <a:schemeClr val="tx1"/>
                </a:solidFill>
              </a:rPr>
              <a:t>vorgeschrieben</a:t>
            </a:r>
          </a:p>
          <a:p>
            <a:pPr marL="539750" indent="-539750">
              <a:lnSpc>
                <a:spcPct val="100000"/>
              </a:lnSpc>
              <a:spcBef>
                <a:spcPts val="0"/>
              </a:spcBef>
            </a:pPr>
            <a:r>
              <a:rPr lang="de-DE" sz="1300" dirty="0" smtClean="0">
                <a:solidFill>
                  <a:schemeClr val="tx1"/>
                </a:solidFill>
              </a:rPr>
              <a:t>d</a:t>
            </a:r>
            <a:r>
              <a:rPr lang="de-DE" sz="1300" dirty="0">
                <a:solidFill>
                  <a:schemeClr val="tx1"/>
                </a:solidFill>
              </a:rPr>
              <a:t>) </a:t>
            </a:r>
            <a:r>
              <a:rPr lang="de-DE" sz="1300" dirty="0" smtClean="0">
                <a:solidFill>
                  <a:schemeClr val="tx1"/>
                </a:solidFill>
              </a:rPr>
              <a:t>	Feuerlöschkreiselpumpe </a:t>
            </a:r>
            <a:r>
              <a:rPr lang="de-DE" sz="1300" dirty="0">
                <a:solidFill>
                  <a:schemeClr val="tx1"/>
                </a:solidFill>
              </a:rPr>
              <a:t>nach EN 1028-1-FPN </a:t>
            </a:r>
            <a:r>
              <a:rPr lang="de-DE" sz="1300" dirty="0" smtClean="0">
                <a:solidFill>
                  <a:schemeClr val="tx1"/>
                </a:solidFill>
              </a:rPr>
              <a:t>10-2000</a:t>
            </a:r>
          </a:p>
          <a:p>
            <a:pPr marL="539750" indent="-539750">
              <a:lnSpc>
                <a:spcPct val="100000"/>
              </a:lnSpc>
              <a:spcBef>
                <a:spcPts val="0"/>
              </a:spcBef>
            </a:pPr>
            <a:r>
              <a:rPr lang="de-DE" sz="1300" dirty="0" smtClean="0">
                <a:solidFill>
                  <a:schemeClr val="tx1"/>
                </a:solidFill>
              </a:rPr>
              <a:t>e</a:t>
            </a:r>
            <a:r>
              <a:rPr lang="de-DE" sz="1300" dirty="0">
                <a:solidFill>
                  <a:schemeClr val="tx1"/>
                </a:solidFill>
              </a:rPr>
              <a:t>) </a:t>
            </a:r>
            <a:r>
              <a:rPr lang="de-DE" sz="1300" dirty="0" smtClean="0">
                <a:solidFill>
                  <a:schemeClr val="tx1"/>
                </a:solidFill>
              </a:rPr>
              <a:t>	nutzbare </a:t>
            </a:r>
            <a:r>
              <a:rPr lang="de-DE" sz="1300" dirty="0">
                <a:solidFill>
                  <a:schemeClr val="tx1"/>
                </a:solidFill>
              </a:rPr>
              <a:t>Wassermenge mindestens 1000 </a:t>
            </a:r>
            <a:r>
              <a:rPr lang="de-DE" sz="1300" dirty="0" smtClean="0">
                <a:solidFill>
                  <a:schemeClr val="tx1"/>
                </a:solidFill>
              </a:rPr>
              <a:t>L</a:t>
            </a:r>
          </a:p>
          <a:p>
            <a:pPr marL="539750" indent="-539750">
              <a:lnSpc>
                <a:spcPct val="100000"/>
              </a:lnSpc>
              <a:spcBef>
                <a:spcPts val="0"/>
              </a:spcBef>
            </a:pPr>
            <a:r>
              <a:rPr lang="de-DE" sz="1300" dirty="0" smtClean="0">
                <a:solidFill>
                  <a:schemeClr val="tx1"/>
                </a:solidFill>
              </a:rPr>
              <a:t>f</a:t>
            </a:r>
            <a:r>
              <a:rPr lang="de-DE" sz="1300" dirty="0">
                <a:solidFill>
                  <a:schemeClr val="tx1"/>
                </a:solidFill>
              </a:rPr>
              <a:t>) </a:t>
            </a:r>
            <a:r>
              <a:rPr lang="de-DE" sz="1300" dirty="0" smtClean="0">
                <a:solidFill>
                  <a:schemeClr val="tx1"/>
                </a:solidFill>
              </a:rPr>
              <a:t>	festeingebauter Lichtmast</a:t>
            </a:r>
          </a:p>
          <a:p>
            <a:pPr marL="539750" indent="-539750">
              <a:lnSpc>
                <a:spcPct val="100000"/>
              </a:lnSpc>
              <a:spcBef>
                <a:spcPts val="0"/>
              </a:spcBef>
            </a:pPr>
            <a:r>
              <a:rPr lang="de-DE" sz="1300" dirty="0" smtClean="0">
                <a:solidFill>
                  <a:schemeClr val="tx1"/>
                </a:solidFill>
              </a:rPr>
              <a:t>g)	 </a:t>
            </a:r>
            <a:r>
              <a:rPr lang="de-DE" sz="1300" dirty="0">
                <a:solidFill>
                  <a:schemeClr val="tx1"/>
                </a:solidFill>
              </a:rPr>
              <a:t>Besonderheiten der Beladung: </a:t>
            </a:r>
            <a:br>
              <a:rPr lang="de-DE" sz="1300" dirty="0">
                <a:solidFill>
                  <a:schemeClr val="tx1"/>
                </a:solidFill>
              </a:rPr>
            </a:br>
            <a:r>
              <a:rPr lang="de-DE" sz="1300" dirty="0">
                <a:solidFill>
                  <a:schemeClr val="tx1"/>
                </a:solidFill>
              </a:rPr>
              <a:t>- Tragkraftspritze </a:t>
            </a:r>
            <a:r>
              <a:rPr lang="de-DE" sz="1300" dirty="0" smtClean="0">
                <a:solidFill>
                  <a:schemeClr val="tx1"/>
                </a:solidFill>
              </a:rPr>
              <a:t>PFPN10-2000</a:t>
            </a:r>
            <a:endParaRPr lang="de-DE" sz="1300" dirty="0">
              <a:solidFill>
                <a:schemeClr val="tx1"/>
              </a:solidFill>
            </a:endParaRPr>
          </a:p>
          <a:p>
            <a:pPr defTabSz="539750">
              <a:lnSpc>
                <a:spcPct val="100000"/>
              </a:lnSpc>
              <a:spcBef>
                <a:spcPts val="0"/>
              </a:spcBef>
            </a:pPr>
            <a:r>
              <a:rPr lang="de-DE" sz="1300" dirty="0" smtClean="0">
                <a:solidFill>
                  <a:schemeClr val="tx1"/>
                </a:solidFill>
              </a:rPr>
              <a:t>		- </a:t>
            </a:r>
            <a:r>
              <a:rPr lang="de-DE" sz="1300" dirty="0">
                <a:solidFill>
                  <a:schemeClr val="tx1"/>
                </a:solidFill>
              </a:rPr>
              <a:t>30 Druckschläuche B75-20</a:t>
            </a:r>
          </a:p>
          <a:p>
            <a:r>
              <a:rPr lang="de-DE" sz="1300" dirty="0"/>
              <a:t> </a:t>
            </a:r>
          </a:p>
          <a:p>
            <a:pPr marL="539750" lvl="2" indent="-539750" defTabSz="630238">
              <a:lnSpc>
                <a:spcPct val="100000"/>
              </a:lnSpc>
              <a:spcBef>
                <a:spcPts val="0"/>
              </a:spcBef>
              <a:spcAft>
                <a:spcPts val="0"/>
              </a:spcAft>
              <a:buNone/>
              <a:tabLst>
                <a:tab pos="539750" algn="l"/>
              </a:tabLst>
            </a:pPr>
            <a:r>
              <a:rPr lang="de-DE" sz="1300" dirty="0">
                <a:ea typeface="Calibri"/>
                <a:cs typeface="Times New Roman"/>
              </a:rPr>
              <a:t/>
            </a:r>
            <a:br>
              <a:rPr lang="de-DE" sz="1300" dirty="0">
                <a:ea typeface="Calibri"/>
                <a:cs typeface="Times New Roman"/>
              </a:rPr>
            </a:br>
            <a:endParaRPr lang="de-DE" sz="1300" dirty="0">
              <a:ea typeface="Calibri"/>
              <a:cs typeface="Times New Roman"/>
            </a:endParaRPr>
          </a:p>
        </p:txBody>
      </p:sp>
    </p:spTree>
    <p:extLst>
      <p:ext uri="{BB962C8B-B14F-4D97-AF65-F5344CB8AC3E}">
        <p14:creationId xmlns:p14="http://schemas.microsoft.com/office/powerpoint/2010/main" val="38367333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p:txBody>
          <a:bodyPr/>
          <a:lstStyle/>
          <a:p>
            <a:r>
              <a:rPr lang="de-DE" cap="none" dirty="0" smtClean="0">
                <a:latin typeface="Arial" pitchFamily="34" charset="0"/>
                <a:ea typeface="ＭＳ Ｐゴシック" pitchFamily="34" charset="-128"/>
                <a:cs typeface="Arial" pitchFamily="34" charset="0"/>
              </a:rPr>
              <a:t>Technische Neuerungen auf dem Fahrzeugsektor</a:t>
            </a:r>
          </a:p>
        </p:txBody>
      </p:sp>
      <p:sp>
        <p:nvSpPr>
          <p:cNvPr id="15363" name="Inhaltsplatzhalter 2"/>
          <p:cNvSpPr>
            <a:spLocks noGrp="1"/>
          </p:cNvSpPr>
          <p:nvPr>
            <p:ph idx="1"/>
          </p:nvPr>
        </p:nvSpPr>
        <p:spPr/>
        <p:txBody>
          <a:bodyPr/>
          <a:lstStyle/>
          <a:p>
            <a:pPr>
              <a:lnSpc>
                <a:spcPct val="100000"/>
              </a:lnSpc>
              <a:spcBef>
                <a:spcPts val="0"/>
              </a:spcBef>
              <a:spcAft>
                <a:spcPts val="0"/>
              </a:spcAft>
              <a:tabLst>
                <a:tab pos="539750" algn="l"/>
              </a:tabLst>
            </a:pPr>
            <a:r>
              <a:rPr lang="de-DE" sz="1300" dirty="0">
                <a:solidFill>
                  <a:schemeClr val="tx1"/>
                </a:solidFill>
              </a:rPr>
              <a:t>2.1.8	Tanklöschfahrzeuge, TLF </a:t>
            </a:r>
          </a:p>
          <a:p>
            <a:pPr>
              <a:lnSpc>
                <a:spcPct val="100000"/>
              </a:lnSpc>
              <a:spcBef>
                <a:spcPts val="0"/>
              </a:spcBef>
              <a:spcAft>
                <a:spcPts val="0"/>
              </a:spcAft>
            </a:pPr>
            <a:r>
              <a:rPr lang="de-DE" sz="1300" dirty="0">
                <a:solidFill>
                  <a:schemeClr val="tx1"/>
                </a:solidFill>
              </a:rPr>
              <a:t> </a:t>
            </a:r>
          </a:p>
          <a:p>
            <a:pPr>
              <a:lnSpc>
                <a:spcPct val="100000"/>
              </a:lnSpc>
              <a:spcBef>
                <a:spcPts val="0"/>
              </a:spcBef>
              <a:spcAft>
                <a:spcPts val="0"/>
              </a:spcAft>
              <a:tabLst>
                <a:tab pos="539750" algn="l"/>
              </a:tabLst>
            </a:pPr>
            <a:r>
              <a:rPr lang="de-DE" sz="1300" dirty="0" smtClean="0">
                <a:solidFill>
                  <a:schemeClr val="tx1"/>
                </a:solidFill>
              </a:rPr>
              <a:t>		Der </a:t>
            </a:r>
            <a:r>
              <a:rPr lang="de-DE" sz="1300" dirty="0">
                <a:solidFill>
                  <a:schemeClr val="tx1"/>
                </a:solidFill>
              </a:rPr>
              <a:t>Fachnormenausschuss für Feuerwehrwesen hat drei Tanklöschfahrzeuge auf Bundesebene </a:t>
            </a:r>
            <a:r>
              <a:rPr lang="de-DE" sz="1300" dirty="0" smtClean="0">
                <a:solidFill>
                  <a:schemeClr val="tx1"/>
                </a:solidFill>
              </a:rPr>
              <a:t>	genormt</a:t>
            </a:r>
            <a:r>
              <a:rPr lang="de-DE" sz="1300" dirty="0">
                <a:solidFill>
                  <a:schemeClr val="tx1"/>
                </a:solidFill>
              </a:rPr>
              <a:t>:</a:t>
            </a:r>
          </a:p>
          <a:p>
            <a:pPr>
              <a:lnSpc>
                <a:spcPct val="100000"/>
              </a:lnSpc>
              <a:spcBef>
                <a:spcPts val="0"/>
              </a:spcBef>
              <a:spcAft>
                <a:spcPts val="0"/>
              </a:spcAft>
              <a:tabLst>
                <a:tab pos="539750" algn="l"/>
              </a:tabLst>
            </a:pPr>
            <a:r>
              <a:rPr lang="en-US" sz="1300" dirty="0">
                <a:solidFill>
                  <a:schemeClr val="tx1"/>
                </a:solidFill>
              </a:rPr>
              <a:t/>
            </a:r>
            <a:br>
              <a:rPr lang="en-US" sz="1300" dirty="0">
                <a:solidFill>
                  <a:schemeClr val="tx1"/>
                </a:solidFill>
              </a:rPr>
            </a:br>
            <a:r>
              <a:rPr lang="en-US" sz="1300" dirty="0" smtClean="0">
                <a:solidFill>
                  <a:schemeClr val="tx1"/>
                </a:solidFill>
              </a:rPr>
              <a:t>	- </a:t>
            </a:r>
            <a:r>
              <a:rPr lang="en-US" sz="1300" dirty="0">
                <a:solidFill>
                  <a:schemeClr val="tx1"/>
                </a:solidFill>
              </a:rPr>
              <a:t>TLF 2000, DIN 14 530-18 (04/2011)</a:t>
            </a:r>
            <a:endParaRPr lang="de-DE" sz="1300" dirty="0">
              <a:solidFill>
                <a:schemeClr val="tx1"/>
              </a:solidFill>
            </a:endParaRPr>
          </a:p>
          <a:p>
            <a:pPr>
              <a:lnSpc>
                <a:spcPct val="100000"/>
              </a:lnSpc>
              <a:spcBef>
                <a:spcPts val="0"/>
              </a:spcBef>
              <a:spcAft>
                <a:spcPts val="0"/>
              </a:spcAft>
              <a:tabLst>
                <a:tab pos="539750" algn="l"/>
              </a:tabLst>
            </a:pPr>
            <a:r>
              <a:rPr lang="de-DE" sz="1300" dirty="0" smtClean="0">
                <a:solidFill>
                  <a:schemeClr val="tx1"/>
                </a:solidFill>
              </a:rPr>
              <a:t>		- </a:t>
            </a:r>
            <a:r>
              <a:rPr lang="de-DE" sz="1300" dirty="0">
                <a:solidFill>
                  <a:schemeClr val="tx1"/>
                </a:solidFill>
              </a:rPr>
              <a:t>TLF 3000, DIN 14 530-22 (04/2011)</a:t>
            </a:r>
            <a:br>
              <a:rPr lang="de-DE" sz="1300" dirty="0">
                <a:solidFill>
                  <a:schemeClr val="tx1"/>
                </a:solidFill>
              </a:rPr>
            </a:br>
            <a:r>
              <a:rPr lang="de-DE" sz="1300" dirty="0" smtClean="0">
                <a:solidFill>
                  <a:schemeClr val="tx1"/>
                </a:solidFill>
              </a:rPr>
              <a:t>	- </a:t>
            </a:r>
            <a:r>
              <a:rPr lang="de-DE" sz="1300" dirty="0">
                <a:solidFill>
                  <a:schemeClr val="tx1"/>
                </a:solidFill>
              </a:rPr>
              <a:t>TLF 4000, DIN 14 530-21 (04/2011)</a:t>
            </a:r>
          </a:p>
          <a:p>
            <a:pPr>
              <a:lnSpc>
                <a:spcPct val="100000"/>
              </a:lnSpc>
              <a:spcBef>
                <a:spcPts val="0"/>
              </a:spcBef>
              <a:spcAft>
                <a:spcPts val="0"/>
              </a:spcAft>
            </a:pPr>
            <a:r>
              <a:rPr lang="de-DE" sz="1300" dirty="0">
                <a:solidFill>
                  <a:schemeClr val="tx1"/>
                </a:solidFill>
              </a:rPr>
              <a:t> </a:t>
            </a:r>
          </a:p>
          <a:p>
            <a:pPr>
              <a:lnSpc>
                <a:spcPct val="100000"/>
              </a:lnSpc>
              <a:spcBef>
                <a:spcPts val="0"/>
              </a:spcBef>
              <a:spcAft>
                <a:spcPts val="0"/>
              </a:spcAft>
            </a:pPr>
            <a:r>
              <a:rPr lang="de-DE" sz="1300" dirty="0">
                <a:solidFill>
                  <a:schemeClr val="tx1"/>
                </a:solidFill>
              </a:rPr>
              <a:t>2.1.8.1 TLF </a:t>
            </a:r>
            <a:r>
              <a:rPr lang="de-DE" sz="1300" dirty="0" smtClean="0">
                <a:solidFill>
                  <a:schemeClr val="tx1"/>
                </a:solidFill>
              </a:rPr>
              <a:t>2000</a:t>
            </a:r>
          </a:p>
          <a:p>
            <a:pPr>
              <a:lnSpc>
                <a:spcPct val="100000"/>
              </a:lnSpc>
              <a:spcBef>
                <a:spcPts val="0"/>
              </a:spcBef>
              <a:spcAft>
                <a:spcPts val="0"/>
              </a:spcAft>
            </a:pPr>
            <a:endParaRPr lang="de-DE" sz="1300" dirty="0">
              <a:solidFill>
                <a:schemeClr val="tx1"/>
              </a:solidFill>
            </a:endParaRPr>
          </a:p>
          <a:p>
            <a:pPr>
              <a:lnSpc>
                <a:spcPct val="100000"/>
              </a:lnSpc>
              <a:spcBef>
                <a:spcPts val="0"/>
              </a:spcBef>
              <a:spcAft>
                <a:spcPts val="0"/>
              </a:spcAft>
              <a:tabLst>
                <a:tab pos="539750" algn="l"/>
              </a:tabLst>
            </a:pPr>
            <a:r>
              <a:rPr lang="de-DE" sz="1300" dirty="0" smtClean="0">
                <a:solidFill>
                  <a:schemeClr val="tx1"/>
                </a:solidFill>
              </a:rPr>
              <a:t>		Das </a:t>
            </a:r>
            <a:r>
              <a:rPr lang="de-DE" sz="1300" dirty="0">
                <a:solidFill>
                  <a:schemeClr val="tx1"/>
                </a:solidFill>
              </a:rPr>
              <a:t>TLF 2000 ersetzt das ehemalige TLF 8/18 und wurde auf Bundesebene genormt.</a:t>
            </a:r>
          </a:p>
          <a:p>
            <a:pPr lvl="1">
              <a:lnSpc>
                <a:spcPct val="100000"/>
              </a:lnSpc>
              <a:spcBef>
                <a:spcPts val="0"/>
              </a:spcBef>
              <a:spcAft>
                <a:spcPts val="0"/>
              </a:spcAft>
              <a:tabLst>
                <a:tab pos="539750" algn="l"/>
              </a:tabLst>
            </a:pPr>
            <a:r>
              <a:rPr lang="de-DE" sz="1300" dirty="0" smtClean="0">
                <a:solidFill>
                  <a:schemeClr val="tx1"/>
                </a:solidFill>
              </a:rPr>
              <a:t>		Dieses </a:t>
            </a:r>
            <a:r>
              <a:rPr lang="de-DE" sz="1300" dirty="0">
                <a:solidFill>
                  <a:schemeClr val="tx1"/>
                </a:solidFill>
              </a:rPr>
              <a:t>Fahrzeug wurde in die Förderliste aufgenommen und wird im Ausnahmefall bei </a:t>
            </a:r>
            <a:r>
              <a:rPr lang="de-DE" sz="1300" dirty="0" smtClean="0">
                <a:solidFill>
                  <a:schemeClr val="tx1"/>
                </a:solidFill>
              </a:rPr>
              <a:t>	besonderem </a:t>
            </a:r>
            <a:r>
              <a:rPr lang="de-DE" sz="1300" dirty="0">
                <a:solidFill>
                  <a:schemeClr val="tx1"/>
                </a:solidFill>
              </a:rPr>
              <a:t>Bedarf gefördert.</a:t>
            </a:r>
            <a:br>
              <a:rPr lang="de-DE" sz="1300" dirty="0">
                <a:solidFill>
                  <a:schemeClr val="tx1"/>
                </a:solidFill>
              </a:rPr>
            </a:br>
            <a:r>
              <a:rPr lang="de-DE" sz="1300" dirty="0">
                <a:solidFill>
                  <a:schemeClr val="tx1"/>
                </a:solidFill>
              </a:rPr>
              <a:t/>
            </a:r>
            <a:br>
              <a:rPr lang="de-DE" sz="1300" dirty="0">
                <a:solidFill>
                  <a:schemeClr val="tx1"/>
                </a:solidFill>
              </a:rPr>
            </a:br>
            <a:r>
              <a:rPr lang="de-DE" sz="900" dirty="0" smtClean="0">
                <a:solidFill>
                  <a:schemeClr val="tx1"/>
                </a:solidFill>
              </a:rPr>
              <a:t>	</a:t>
            </a:r>
            <a:r>
              <a:rPr lang="de-DE" sz="1300" dirty="0" smtClean="0">
                <a:solidFill>
                  <a:schemeClr val="tx1"/>
                </a:solidFill>
              </a:rPr>
              <a:t>a) Besatzung 1/2</a:t>
            </a:r>
          </a:p>
          <a:p>
            <a:pPr lvl="1">
              <a:lnSpc>
                <a:spcPct val="100000"/>
              </a:lnSpc>
              <a:spcBef>
                <a:spcPts val="0"/>
              </a:spcBef>
              <a:spcAft>
                <a:spcPts val="0"/>
              </a:spcAft>
              <a:tabLst>
                <a:tab pos="539750" algn="l"/>
              </a:tabLst>
            </a:pPr>
            <a:r>
              <a:rPr lang="de-DE" sz="1300" dirty="0" smtClean="0">
                <a:solidFill>
                  <a:schemeClr val="tx1"/>
                </a:solidFill>
              </a:rPr>
              <a:t>		b) zul. Gesamtmasse 10.000 kg</a:t>
            </a:r>
          </a:p>
          <a:p>
            <a:pPr lvl="1">
              <a:lnSpc>
                <a:spcPct val="100000"/>
              </a:lnSpc>
              <a:spcBef>
                <a:spcPts val="0"/>
              </a:spcBef>
              <a:spcAft>
                <a:spcPts val="0"/>
              </a:spcAft>
              <a:tabLst>
                <a:tab pos="539750" algn="l"/>
              </a:tabLst>
            </a:pPr>
            <a:r>
              <a:rPr lang="de-DE" sz="1300" dirty="0" smtClean="0">
                <a:solidFill>
                  <a:schemeClr val="tx1"/>
                </a:solidFill>
              </a:rPr>
              <a:t>		c) Feuerlöschkreiselpumpe FPN 10-1000</a:t>
            </a:r>
          </a:p>
          <a:p>
            <a:pPr lvl="1">
              <a:lnSpc>
                <a:spcPct val="100000"/>
              </a:lnSpc>
              <a:spcBef>
                <a:spcPts val="0"/>
              </a:spcBef>
              <a:spcAft>
                <a:spcPts val="0"/>
              </a:spcAft>
              <a:tabLst>
                <a:tab pos="539750" algn="l"/>
              </a:tabLst>
            </a:pPr>
            <a:r>
              <a:rPr lang="de-DE" sz="1300" dirty="0" smtClean="0">
                <a:solidFill>
                  <a:schemeClr val="tx1"/>
                </a:solidFill>
              </a:rPr>
              <a:t>		d) Löschwasserbehälter mind. 2000 L</a:t>
            </a:r>
          </a:p>
          <a:p>
            <a:pPr lvl="1">
              <a:lnSpc>
                <a:spcPct val="100000"/>
              </a:lnSpc>
              <a:spcBef>
                <a:spcPts val="0"/>
              </a:spcBef>
              <a:spcAft>
                <a:spcPts val="0"/>
              </a:spcAft>
              <a:tabLst>
                <a:tab pos="539750" algn="l"/>
              </a:tabLst>
            </a:pPr>
            <a:r>
              <a:rPr lang="de-DE" sz="1300" dirty="0" smtClean="0">
                <a:solidFill>
                  <a:schemeClr val="tx1"/>
                </a:solidFill>
              </a:rPr>
              <a:t> </a:t>
            </a:r>
          </a:p>
          <a:p>
            <a:pPr marL="539750" lvl="2" indent="-539750" defTabSz="630238">
              <a:lnSpc>
                <a:spcPct val="100000"/>
              </a:lnSpc>
              <a:spcBef>
                <a:spcPts val="0"/>
              </a:spcBef>
              <a:spcAft>
                <a:spcPts val="0"/>
              </a:spcAft>
              <a:buNone/>
              <a:tabLst>
                <a:tab pos="539750" algn="l"/>
              </a:tabLst>
            </a:pPr>
            <a:r>
              <a:rPr lang="de-DE" sz="1300" dirty="0">
                <a:ea typeface="Calibri"/>
                <a:cs typeface="Times New Roman"/>
              </a:rPr>
              <a:t/>
            </a:r>
            <a:br>
              <a:rPr lang="de-DE" sz="1300" dirty="0">
                <a:ea typeface="Calibri"/>
                <a:cs typeface="Times New Roman"/>
              </a:rPr>
            </a:br>
            <a:endParaRPr lang="de-DE" sz="1300" dirty="0">
              <a:ea typeface="Calibri"/>
              <a:cs typeface="Times New Roman"/>
            </a:endParaRPr>
          </a:p>
        </p:txBody>
      </p:sp>
    </p:spTree>
    <p:extLst>
      <p:ext uri="{BB962C8B-B14F-4D97-AF65-F5344CB8AC3E}">
        <p14:creationId xmlns:p14="http://schemas.microsoft.com/office/powerpoint/2010/main" val="10317196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p:txBody>
          <a:bodyPr/>
          <a:lstStyle/>
          <a:p>
            <a:r>
              <a:rPr lang="de-DE" cap="none" dirty="0" smtClean="0">
                <a:latin typeface="Arial" pitchFamily="34" charset="0"/>
                <a:ea typeface="ＭＳ Ｐゴシック" pitchFamily="34" charset="-128"/>
                <a:cs typeface="Arial" pitchFamily="34" charset="0"/>
              </a:rPr>
              <a:t>Technische Neuerungen auf dem Fahrzeugsektor</a:t>
            </a:r>
          </a:p>
        </p:txBody>
      </p:sp>
      <p:sp>
        <p:nvSpPr>
          <p:cNvPr id="15363" name="Inhaltsplatzhalter 2"/>
          <p:cNvSpPr>
            <a:spLocks noGrp="1"/>
          </p:cNvSpPr>
          <p:nvPr>
            <p:ph idx="1"/>
          </p:nvPr>
        </p:nvSpPr>
        <p:spPr/>
        <p:txBody>
          <a:bodyPr/>
          <a:lstStyle/>
          <a:p>
            <a:pPr>
              <a:lnSpc>
                <a:spcPct val="100000"/>
              </a:lnSpc>
              <a:spcBef>
                <a:spcPts val="0"/>
              </a:spcBef>
              <a:spcAft>
                <a:spcPts val="0"/>
              </a:spcAft>
              <a:tabLst>
                <a:tab pos="719138" algn="l"/>
              </a:tabLst>
            </a:pPr>
            <a:r>
              <a:rPr lang="de-DE" sz="1300" dirty="0" smtClean="0">
                <a:solidFill>
                  <a:schemeClr val="tx1"/>
                </a:solidFill>
              </a:rPr>
              <a:t> </a:t>
            </a:r>
            <a:r>
              <a:rPr lang="de-DE" sz="1300" dirty="0">
                <a:solidFill>
                  <a:schemeClr val="tx1"/>
                </a:solidFill>
              </a:rPr>
              <a:t>2.1.8.2 </a:t>
            </a:r>
            <a:r>
              <a:rPr lang="de-DE" sz="1300" dirty="0" smtClean="0">
                <a:solidFill>
                  <a:schemeClr val="tx1"/>
                </a:solidFill>
              </a:rPr>
              <a:t>	TLF </a:t>
            </a:r>
            <a:r>
              <a:rPr lang="de-DE" sz="1300" dirty="0">
                <a:solidFill>
                  <a:schemeClr val="tx1"/>
                </a:solidFill>
              </a:rPr>
              <a:t>3000</a:t>
            </a:r>
          </a:p>
          <a:p>
            <a:pPr>
              <a:lnSpc>
                <a:spcPct val="100000"/>
              </a:lnSpc>
              <a:spcBef>
                <a:spcPts val="0"/>
              </a:spcBef>
              <a:spcAft>
                <a:spcPts val="0"/>
              </a:spcAft>
              <a:tabLst>
                <a:tab pos="719138" algn="l"/>
              </a:tabLst>
            </a:pPr>
            <a:r>
              <a:rPr lang="de-DE" sz="1300" dirty="0" smtClean="0">
                <a:solidFill>
                  <a:schemeClr val="tx1"/>
                </a:solidFill>
              </a:rPr>
              <a:t>		</a:t>
            </a:r>
          </a:p>
          <a:p>
            <a:pPr>
              <a:lnSpc>
                <a:spcPct val="100000"/>
              </a:lnSpc>
              <a:spcBef>
                <a:spcPts val="0"/>
              </a:spcBef>
              <a:spcAft>
                <a:spcPts val="0"/>
              </a:spcAft>
              <a:tabLst>
                <a:tab pos="719138" algn="l"/>
              </a:tabLst>
            </a:pPr>
            <a:r>
              <a:rPr lang="de-DE" sz="1300" dirty="0">
                <a:solidFill>
                  <a:schemeClr val="tx1"/>
                </a:solidFill>
              </a:rPr>
              <a:t>	</a:t>
            </a:r>
            <a:r>
              <a:rPr lang="de-DE" sz="1300" dirty="0" smtClean="0">
                <a:solidFill>
                  <a:schemeClr val="tx1"/>
                </a:solidFill>
              </a:rPr>
              <a:t>	Das </a:t>
            </a:r>
            <a:r>
              <a:rPr lang="de-DE" sz="1300" dirty="0">
                <a:solidFill>
                  <a:schemeClr val="tx1"/>
                </a:solidFill>
              </a:rPr>
              <a:t>TLF 3000 ersetzt das ehemalige TLF 16/24-Tr. Das Fahrzeug wurde in die Förderliste </a:t>
            </a:r>
            <a:r>
              <a:rPr lang="de-DE" sz="1300" dirty="0" smtClean="0">
                <a:solidFill>
                  <a:schemeClr val="tx1"/>
                </a:solidFill>
              </a:rPr>
              <a:t>	aufgenommen</a:t>
            </a:r>
            <a:r>
              <a:rPr lang="de-DE" sz="1300" dirty="0">
                <a:solidFill>
                  <a:schemeClr val="tx1"/>
                </a:solidFill>
              </a:rPr>
              <a:t>.</a:t>
            </a:r>
          </a:p>
          <a:p>
            <a:pPr>
              <a:lnSpc>
                <a:spcPct val="100000"/>
              </a:lnSpc>
              <a:spcBef>
                <a:spcPts val="0"/>
              </a:spcBef>
              <a:spcAft>
                <a:spcPts val="0"/>
              </a:spcAft>
              <a:tabLst>
                <a:tab pos="719138" algn="l"/>
              </a:tabLst>
            </a:pPr>
            <a:r>
              <a:rPr lang="de-DE" sz="1300" dirty="0" smtClean="0">
                <a:solidFill>
                  <a:schemeClr val="tx1"/>
                </a:solidFill>
              </a:rPr>
              <a:t>		Das </a:t>
            </a:r>
            <a:r>
              <a:rPr lang="de-DE" sz="1300" dirty="0">
                <a:solidFill>
                  <a:schemeClr val="tx1"/>
                </a:solidFill>
              </a:rPr>
              <a:t>Normblatt wurde im April 2011 veröffentlicht. Gegenüber dem alten DIN-Blatt 14 530-22 </a:t>
            </a:r>
            <a:r>
              <a:rPr lang="de-DE" sz="1300" dirty="0" smtClean="0">
                <a:solidFill>
                  <a:schemeClr val="tx1"/>
                </a:solidFill>
              </a:rPr>
              <a:t>	ergeben </a:t>
            </a:r>
            <a:r>
              <a:rPr lang="de-DE" sz="1300" dirty="0">
                <a:solidFill>
                  <a:schemeClr val="tx1"/>
                </a:solidFill>
              </a:rPr>
              <a:t>sich folgende wesentliche Veränderungen:</a:t>
            </a:r>
          </a:p>
          <a:p>
            <a:pPr>
              <a:lnSpc>
                <a:spcPct val="100000"/>
              </a:lnSpc>
              <a:spcBef>
                <a:spcPts val="0"/>
              </a:spcBef>
              <a:spcAft>
                <a:spcPts val="0"/>
              </a:spcAft>
            </a:pPr>
            <a:r>
              <a:rPr lang="de-DE" sz="1300" dirty="0">
                <a:solidFill>
                  <a:schemeClr val="tx1"/>
                </a:solidFill>
              </a:rPr>
              <a:t> </a:t>
            </a:r>
          </a:p>
          <a:p>
            <a:pPr lvl="0">
              <a:lnSpc>
                <a:spcPct val="100000"/>
              </a:lnSpc>
              <a:spcBef>
                <a:spcPts val="0"/>
              </a:spcBef>
              <a:spcAft>
                <a:spcPts val="0"/>
              </a:spcAft>
              <a:tabLst>
                <a:tab pos="719138" algn="l"/>
              </a:tabLst>
            </a:pPr>
            <a:r>
              <a:rPr lang="de-DE" sz="1300" dirty="0" smtClean="0">
                <a:solidFill>
                  <a:schemeClr val="tx1"/>
                </a:solidFill>
              </a:rPr>
              <a:t>a)		Bezeichnung </a:t>
            </a:r>
            <a:r>
              <a:rPr lang="de-DE" sz="1300" dirty="0">
                <a:solidFill>
                  <a:schemeClr val="tx1"/>
                </a:solidFill>
              </a:rPr>
              <a:t>und Begriff wegen des vergrößerten Löschwasserbehälters und der bundesweiten </a:t>
            </a:r>
            <a:r>
              <a:rPr lang="de-DE" sz="1300" dirty="0" smtClean="0">
                <a:solidFill>
                  <a:schemeClr val="tx1"/>
                </a:solidFill>
              </a:rPr>
              <a:t>	Einführung </a:t>
            </a:r>
            <a:r>
              <a:rPr lang="de-DE" sz="1300" dirty="0">
                <a:solidFill>
                  <a:schemeClr val="tx1"/>
                </a:solidFill>
              </a:rPr>
              <a:t>des digitalen BOS-Funks geändert;</a:t>
            </a:r>
          </a:p>
          <a:p>
            <a:pPr lvl="0">
              <a:lnSpc>
                <a:spcPct val="100000"/>
              </a:lnSpc>
              <a:spcBef>
                <a:spcPts val="0"/>
              </a:spcBef>
              <a:spcAft>
                <a:spcPts val="0"/>
              </a:spcAft>
              <a:tabLst>
                <a:tab pos="719138" algn="l"/>
              </a:tabLst>
            </a:pPr>
            <a:r>
              <a:rPr lang="de-DE" sz="1300" dirty="0" smtClean="0">
                <a:solidFill>
                  <a:schemeClr val="tx1"/>
                </a:solidFill>
              </a:rPr>
              <a:t>b)		Feuerlöschkreiselpumpe </a:t>
            </a:r>
            <a:r>
              <a:rPr lang="de-DE" sz="1300" dirty="0">
                <a:solidFill>
                  <a:schemeClr val="tx1"/>
                </a:solidFill>
              </a:rPr>
              <a:t>EN 1028-1-FPN 10-2000 ist nach DIN 14 </a:t>
            </a:r>
            <a:r>
              <a:rPr lang="de-DE" sz="1300" dirty="0" smtClean="0">
                <a:solidFill>
                  <a:schemeClr val="tx1"/>
                </a:solidFill>
              </a:rPr>
              <a:t>420 </a:t>
            </a:r>
            <a:r>
              <a:rPr lang="de-DE" sz="1300" dirty="0">
                <a:solidFill>
                  <a:schemeClr val="tx1"/>
                </a:solidFill>
              </a:rPr>
              <a:t>einzubauen,</a:t>
            </a:r>
          </a:p>
          <a:p>
            <a:pPr lvl="0">
              <a:lnSpc>
                <a:spcPct val="100000"/>
              </a:lnSpc>
              <a:spcBef>
                <a:spcPts val="0"/>
              </a:spcBef>
              <a:spcAft>
                <a:spcPts val="0"/>
              </a:spcAft>
              <a:tabLst>
                <a:tab pos="719138" algn="l"/>
              </a:tabLst>
            </a:pPr>
            <a:r>
              <a:rPr lang="de-DE" sz="1300" dirty="0" smtClean="0">
                <a:solidFill>
                  <a:schemeClr val="tx1"/>
                </a:solidFill>
              </a:rPr>
              <a:t>c)		Inhalt </a:t>
            </a:r>
            <a:r>
              <a:rPr lang="de-DE" sz="1300" dirty="0">
                <a:solidFill>
                  <a:schemeClr val="tx1"/>
                </a:solidFill>
              </a:rPr>
              <a:t>des Löschwasserbehälters auf mind. 3.000 L vergrößert;</a:t>
            </a:r>
          </a:p>
          <a:p>
            <a:pPr lvl="0">
              <a:lnSpc>
                <a:spcPct val="100000"/>
              </a:lnSpc>
              <a:spcBef>
                <a:spcPts val="0"/>
              </a:spcBef>
              <a:spcAft>
                <a:spcPts val="0"/>
              </a:spcAft>
              <a:tabLst>
                <a:tab pos="719138" algn="l"/>
              </a:tabLst>
            </a:pPr>
            <a:r>
              <a:rPr lang="de-DE" sz="1300" dirty="0" smtClean="0">
                <a:solidFill>
                  <a:schemeClr val="tx1"/>
                </a:solidFill>
              </a:rPr>
              <a:t>d)		Besatzung 1/2</a:t>
            </a:r>
          </a:p>
          <a:p>
            <a:pPr lvl="0">
              <a:lnSpc>
                <a:spcPct val="100000"/>
              </a:lnSpc>
              <a:spcBef>
                <a:spcPts val="0"/>
              </a:spcBef>
              <a:spcAft>
                <a:spcPts val="0"/>
              </a:spcAft>
              <a:tabLst>
                <a:tab pos="719138" algn="l"/>
              </a:tabLst>
            </a:pPr>
            <a:r>
              <a:rPr lang="de-DE" sz="1300" dirty="0" smtClean="0">
                <a:solidFill>
                  <a:schemeClr val="tx1"/>
                </a:solidFill>
              </a:rPr>
              <a:t>e)		Anforderungen </a:t>
            </a:r>
            <a:r>
              <a:rPr lang="de-DE" sz="1300" dirty="0">
                <a:solidFill>
                  <a:schemeClr val="tx1"/>
                </a:solidFill>
              </a:rPr>
              <a:t>an das Fahrgestell, den Aufbau, den Fahrerraum, des Daches und die </a:t>
            </a:r>
            <a:r>
              <a:rPr lang="de-DE" sz="1300" dirty="0" smtClean="0">
                <a:solidFill>
                  <a:schemeClr val="tx1"/>
                </a:solidFill>
              </a:rPr>
              <a:t>	löschtechnischen </a:t>
            </a:r>
            <a:r>
              <a:rPr lang="de-DE" sz="1300" dirty="0">
                <a:solidFill>
                  <a:schemeClr val="tx1"/>
                </a:solidFill>
              </a:rPr>
              <a:t>Einrichtungen vollständig überarbeitet;</a:t>
            </a:r>
          </a:p>
          <a:p>
            <a:pPr lvl="0">
              <a:lnSpc>
                <a:spcPct val="100000"/>
              </a:lnSpc>
              <a:spcBef>
                <a:spcPts val="0"/>
              </a:spcBef>
              <a:spcAft>
                <a:spcPts val="0"/>
              </a:spcAft>
              <a:tabLst>
                <a:tab pos="719138" algn="l"/>
              </a:tabLst>
            </a:pPr>
            <a:r>
              <a:rPr lang="de-DE" sz="1300" dirty="0" smtClean="0">
                <a:solidFill>
                  <a:schemeClr val="tx1"/>
                </a:solidFill>
              </a:rPr>
              <a:t>f)		feuerwehrtechnische </a:t>
            </a:r>
            <a:r>
              <a:rPr lang="de-DE" sz="1300" dirty="0">
                <a:solidFill>
                  <a:schemeClr val="tx1"/>
                </a:solidFill>
              </a:rPr>
              <a:t>Beladung in der Tabelle 1 (Standardbeladung TLF 3000) vollständig </a:t>
            </a:r>
            <a:r>
              <a:rPr lang="de-DE" sz="1300" dirty="0" smtClean="0">
                <a:solidFill>
                  <a:schemeClr val="tx1"/>
                </a:solidFill>
              </a:rPr>
              <a:t>	überarbeitet</a:t>
            </a:r>
            <a:r>
              <a:rPr lang="de-DE" sz="1300" dirty="0">
                <a:solidFill>
                  <a:schemeClr val="tx1"/>
                </a:solidFill>
              </a:rPr>
              <a:t>;</a:t>
            </a:r>
          </a:p>
          <a:p>
            <a:pPr lvl="0">
              <a:lnSpc>
                <a:spcPct val="100000"/>
              </a:lnSpc>
              <a:spcBef>
                <a:spcPts val="0"/>
              </a:spcBef>
              <a:spcAft>
                <a:spcPts val="0"/>
              </a:spcAft>
              <a:tabLst>
                <a:tab pos="719138" algn="l"/>
              </a:tabLst>
            </a:pPr>
            <a:r>
              <a:rPr lang="de-DE" sz="1300" dirty="0" smtClean="0">
                <a:solidFill>
                  <a:schemeClr val="tx1"/>
                </a:solidFill>
              </a:rPr>
              <a:t>g)		Zusatzbeladung </a:t>
            </a:r>
            <a:r>
              <a:rPr lang="de-DE" sz="1300" dirty="0">
                <a:solidFill>
                  <a:schemeClr val="tx1"/>
                </a:solidFill>
              </a:rPr>
              <a:t>für Waldbrände als Tabelle 2 aufgenommen;</a:t>
            </a:r>
          </a:p>
          <a:p>
            <a:pPr lvl="0">
              <a:lnSpc>
                <a:spcPct val="100000"/>
              </a:lnSpc>
              <a:spcBef>
                <a:spcPts val="0"/>
              </a:spcBef>
              <a:spcAft>
                <a:spcPts val="0"/>
              </a:spcAft>
              <a:tabLst>
                <a:tab pos="719138" algn="l"/>
              </a:tabLst>
            </a:pPr>
            <a:r>
              <a:rPr lang="de-DE" sz="1300" dirty="0" smtClean="0">
                <a:solidFill>
                  <a:schemeClr val="tx1"/>
                </a:solidFill>
              </a:rPr>
              <a:t>h)		zul</a:t>
            </a:r>
            <a:r>
              <a:rPr lang="de-DE" sz="1300" dirty="0">
                <a:solidFill>
                  <a:schemeClr val="tx1"/>
                </a:solidFill>
              </a:rPr>
              <a:t>. Gesamtmasse auf 14.000 kg festgelegt;</a:t>
            </a:r>
          </a:p>
          <a:p>
            <a:pPr lvl="0">
              <a:lnSpc>
                <a:spcPct val="100000"/>
              </a:lnSpc>
              <a:spcBef>
                <a:spcPts val="0"/>
              </a:spcBef>
              <a:spcAft>
                <a:spcPts val="0"/>
              </a:spcAft>
              <a:tabLst>
                <a:tab pos="719138" algn="l"/>
              </a:tabLst>
            </a:pPr>
            <a:r>
              <a:rPr lang="de-DE" sz="1300" dirty="0" smtClean="0">
                <a:solidFill>
                  <a:schemeClr val="tx1"/>
                </a:solidFill>
              </a:rPr>
              <a:t>i)		Beladeplan </a:t>
            </a:r>
            <a:r>
              <a:rPr lang="de-DE" sz="1300" dirty="0">
                <a:solidFill>
                  <a:schemeClr val="tx1"/>
                </a:solidFill>
              </a:rPr>
              <a:t>ist entfallen.</a:t>
            </a:r>
          </a:p>
          <a:p>
            <a:pPr>
              <a:lnSpc>
                <a:spcPct val="100000"/>
              </a:lnSpc>
              <a:spcBef>
                <a:spcPts val="0"/>
              </a:spcBef>
              <a:spcAft>
                <a:spcPts val="0"/>
              </a:spcAft>
            </a:pPr>
            <a:r>
              <a:rPr lang="de-DE" sz="1300" dirty="0">
                <a:solidFill>
                  <a:schemeClr val="tx1"/>
                </a:solidFill>
              </a:rPr>
              <a:t> </a:t>
            </a:r>
          </a:p>
          <a:p>
            <a:pPr lvl="1">
              <a:lnSpc>
                <a:spcPct val="100000"/>
              </a:lnSpc>
              <a:spcBef>
                <a:spcPts val="0"/>
              </a:spcBef>
              <a:spcAft>
                <a:spcPts val="0"/>
              </a:spcAft>
              <a:tabLst>
                <a:tab pos="539750" algn="l"/>
              </a:tabLst>
            </a:pPr>
            <a:endParaRPr lang="de-DE" sz="1300" dirty="0" smtClean="0"/>
          </a:p>
          <a:p>
            <a:pPr marL="539750" lvl="2" indent="-539750" defTabSz="630238">
              <a:lnSpc>
                <a:spcPct val="100000"/>
              </a:lnSpc>
              <a:spcBef>
                <a:spcPts val="0"/>
              </a:spcBef>
              <a:spcAft>
                <a:spcPts val="0"/>
              </a:spcAft>
              <a:buNone/>
              <a:tabLst>
                <a:tab pos="539750" algn="l"/>
              </a:tabLst>
            </a:pPr>
            <a:r>
              <a:rPr lang="de-DE" sz="1300" dirty="0">
                <a:ea typeface="Calibri"/>
                <a:cs typeface="Times New Roman"/>
              </a:rPr>
              <a:t/>
            </a:r>
            <a:br>
              <a:rPr lang="de-DE" sz="1300" dirty="0">
                <a:ea typeface="Calibri"/>
                <a:cs typeface="Times New Roman"/>
              </a:rPr>
            </a:br>
            <a:endParaRPr lang="de-DE" sz="1300" dirty="0">
              <a:ea typeface="Calibri"/>
              <a:cs typeface="Times New Roman"/>
            </a:endParaRPr>
          </a:p>
        </p:txBody>
      </p:sp>
    </p:spTree>
    <p:extLst>
      <p:ext uri="{BB962C8B-B14F-4D97-AF65-F5344CB8AC3E}">
        <p14:creationId xmlns:p14="http://schemas.microsoft.com/office/powerpoint/2010/main" val="27876532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p:txBody>
          <a:bodyPr/>
          <a:lstStyle/>
          <a:p>
            <a:r>
              <a:rPr lang="de-DE" cap="none" dirty="0" smtClean="0">
                <a:latin typeface="Arial" pitchFamily="34" charset="0"/>
                <a:ea typeface="ＭＳ Ｐゴシック" pitchFamily="34" charset="-128"/>
                <a:cs typeface="Arial" pitchFamily="34" charset="0"/>
              </a:rPr>
              <a:t>Technische Neuerungen auf dem Fahrzeugsektor</a:t>
            </a:r>
          </a:p>
        </p:txBody>
      </p:sp>
      <p:sp>
        <p:nvSpPr>
          <p:cNvPr id="15363" name="Inhaltsplatzhalter 2"/>
          <p:cNvSpPr>
            <a:spLocks noGrp="1"/>
          </p:cNvSpPr>
          <p:nvPr>
            <p:ph idx="1"/>
          </p:nvPr>
        </p:nvSpPr>
        <p:spPr/>
        <p:txBody>
          <a:bodyPr/>
          <a:lstStyle/>
          <a:p>
            <a:pPr>
              <a:lnSpc>
                <a:spcPct val="100000"/>
              </a:lnSpc>
              <a:spcBef>
                <a:spcPts val="0"/>
              </a:spcBef>
              <a:spcAft>
                <a:spcPts val="0"/>
              </a:spcAft>
              <a:tabLst>
                <a:tab pos="719138" algn="l"/>
              </a:tabLst>
            </a:pPr>
            <a:r>
              <a:rPr lang="de-DE" sz="1300" dirty="0" smtClean="0">
                <a:solidFill>
                  <a:schemeClr val="tx1"/>
                </a:solidFill>
              </a:rPr>
              <a:t> </a:t>
            </a:r>
            <a:r>
              <a:rPr lang="de-DE" sz="1300" dirty="0">
                <a:solidFill>
                  <a:schemeClr val="tx1"/>
                </a:solidFill>
              </a:rPr>
              <a:t>2.1.8.3 </a:t>
            </a:r>
            <a:r>
              <a:rPr lang="de-DE" sz="1300" dirty="0" smtClean="0">
                <a:solidFill>
                  <a:schemeClr val="tx1"/>
                </a:solidFill>
              </a:rPr>
              <a:t>	TLF 4000</a:t>
            </a:r>
          </a:p>
          <a:p>
            <a:pPr>
              <a:lnSpc>
                <a:spcPct val="100000"/>
              </a:lnSpc>
              <a:spcBef>
                <a:spcPts val="0"/>
              </a:spcBef>
              <a:spcAft>
                <a:spcPts val="0"/>
              </a:spcAft>
              <a:tabLst>
                <a:tab pos="719138" algn="l"/>
              </a:tabLst>
            </a:pPr>
            <a:endParaRPr lang="de-DE" sz="1300" dirty="0">
              <a:solidFill>
                <a:schemeClr val="tx1"/>
              </a:solidFill>
            </a:endParaRPr>
          </a:p>
          <a:p>
            <a:pPr lvl="1">
              <a:lnSpc>
                <a:spcPct val="100000"/>
              </a:lnSpc>
              <a:spcBef>
                <a:spcPts val="0"/>
              </a:spcBef>
              <a:spcAft>
                <a:spcPts val="0"/>
              </a:spcAft>
              <a:tabLst>
                <a:tab pos="719138" algn="l"/>
              </a:tabLst>
            </a:pPr>
            <a:r>
              <a:rPr lang="de-DE" sz="1300" dirty="0" smtClean="0">
                <a:solidFill>
                  <a:schemeClr val="tx1"/>
                </a:solidFill>
              </a:rPr>
              <a:t>		Das </a:t>
            </a:r>
            <a:r>
              <a:rPr lang="de-DE" sz="1300" dirty="0">
                <a:solidFill>
                  <a:schemeClr val="tx1"/>
                </a:solidFill>
              </a:rPr>
              <a:t>Tanklöschfahrzeug, TLF 4000 ist in der DIN 14 530-21 beschrieben. Das Normblatt wurde </a:t>
            </a:r>
            <a:r>
              <a:rPr lang="de-DE" sz="1300" dirty="0" smtClean="0">
                <a:solidFill>
                  <a:schemeClr val="tx1"/>
                </a:solidFill>
              </a:rPr>
              <a:t>	im </a:t>
            </a:r>
            <a:r>
              <a:rPr lang="de-DE" sz="1300" dirty="0">
                <a:solidFill>
                  <a:schemeClr val="tx1"/>
                </a:solidFill>
              </a:rPr>
              <a:t>April 2011 veröffentlicht. In dem Normblatt sind zwei Fahrzeuge beschrieben:</a:t>
            </a:r>
          </a:p>
          <a:p>
            <a:pPr>
              <a:lnSpc>
                <a:spcPct val="100000"/>
              </a:lnSpc>
              <a:spcBef>
                <a:spcPts val="0"/>
              </a:spcBef>
              <a:spcAft>
                <a:spcPts val="0"/>
              </a:spcAft>
            </a:pPr>
            <a:r>
              <a:rPr lang="de-DE" sz="1300" dirty="0">
                <a:solidFill>
                  <a:schemeClr val="tx1"/>
                </a:solidFill>
              </a:rPr>
              <a:t> </a:t>
            </a:r>
          </a:p>
          <a:p>
            <a:pPr>
              <a:lnSpc>
                <a:spcPct val="100000"/>
              </a:lnSpc>
              <a:spcBef>
                <a:spcPts val="0"/>
              </a:spcBef>
              <a:spcAft>
                <a:spcPts val="0"/>
              </a:spcAft>
              <a:tabLst>
                <a:tab pos="719138" algn="l"/>
                <a:tab pos="1438275" algn="l"/>
              </a:tabLst>
            </a:pPr>
            <a:r>
              <a:rPr lang="de-DE" sz="1300" dirty="0" smtClean="0">
                <a:solidFill>
                  <a:schemeClr val="tx1"/>
                </a:solidFill>
              </a:rPr>
              <a:t>		- </a:t>
            </a:r>
            <a:r>
              <a:rPr lang="de-DE" sz="1300" dirty="0">
                <a:solidFill>
                  <a:schemeClr val="tx1"/>
                </a:solidFill>
              </a:rPr>
              <a:t>TLF </a:t>
            </a:r>
            <a:r>
              <a:rPr lang="de-DE" sz="1300" dirty="0" smtClean="0">
                <a:solidFill>
                  <a:schemeClr val="tx1"/>
                </a:solidFill>
              </a:rPr>
              <a:t>	4000</a:t>
            </a:r>
            <a:endParaRPr lang="de-DE" sz="1300" dirty="0">
              <a:solidFill>
                <a:schemeClr val="tx1"/>
              </a:solidFill>
            </a:endParaRPr>
          </a:p>
          <a:p>
            <a:pPr defTabSz="735013">
              <a:lnSpc>
                <a:spcPct val="100000"/>
              </a:lnSpc>
              <a:spcBef>
                <a:spcPts val="0"/>
              </a:spcBef>
              <a:spcAft>
                <a:spcPts val="0"/>
              </a:spcAft>
              <a:tabLst>
                <a:tab pos="719138" algn="l"/>
                <a:tab pos="1438275" algn="l"/>
              </a:tabLst>
            </a:pPr>
            <a:r>
              <a:rPr lang="de-DE" sz="1300" dirty="0" smtClean="0">
                <a:solidFill>
                  <a:schemeClr val="tx1"/>
                </a:solidFill>
              </a:rPr>
              <a:t>		- </a:t>
            </a:r>
            <a:r>
              <a:rPr lang="de-DE" sz="1300" dirty="0">
                <a:solidFill>
                  <a:schemeClr val="tx1"/>
                </a:solidFill>
              </a:rPr>
              <a:t>PTLF </a:t>
            </a:r>
            <a:r>
              <a:rPr lang="de-DE" sz="1300" dirty="0" smtClean="0">
                <a:solidFill>
                  <a:schemeClr val="tx1"/>
                </a:solidFill>
              </a:rPr>
              <a:t>	4000</a:t>
            </a:r>
          </a:p>
          <a:p>
            <a:pPr>
              <a:lnSpc>
                <a:spcPct val="100000"/>
              </a:lnSpc>
              <a:spcBef>
                <a:spcPts val="0"/>
              </a:spcBef>
              <a:spcAft>
                <a:spcPts val="0"/>
              </a:spcAft>
              <a:tabLst>
                <a:tab pos="719138" algn="l"/>
              </a:tabLst>
            </a:pPr>
            <a:endParaRPr lang="de-DE" sz="1300" dirty="0">
              <a:solidFill>
                <a:schemeClr val="tx1"/>
              </a:solidFill>
            </a:endParaRPr>
          </a:p>
          <a:p>
            <a:pPr>
              <a:lnSpc>
                <a:spcPct val="100000"/>
              </a:lnSpc>
              <a:spcBef>
                <a:spcPts val="0"/>
              </a:spcBef>
              <a:spcAft>
                <a:spcPts val="0"/>
              </a:spcAft>
              <a:tabLst>
                <a:tab pos="719138" algn="l"/>
              </a:tabLst>
            </a:pPr>
            <a:r>
              <a:rPr lang="de-DE" sz="1300" dirty="0" smtClean="0">
                <a:solidFill>
                  <a:schemeClr val="tx1"/>
                </a:solidFill>
              </a:rPr>
              <a:t>		Beide </a:t>
            </a:r>
            <a:r>
              <a:rPr lang="de-DE" sz="1300" dirty="0">
                <a:solidFill>
                  <a:schemeClr val="tx1"/>
                </a:solidFill>
              </a:rPr>
              <a:t>Fahrzeugtypen sind auszustatten:</a:t>
            </a:r>
          </a:p>
          <a:p>
            <a:pPr>
              <a:lnSpc>
                <a:spcPct val="100000"/>
              </a:lnSpc>
              <a:spcBef>
                <a:spcPts val="0"/>
              </a:spcBef>
              <a:spcAft>
                <a:spcPts val="0"/>
              </a:spcAft>
              <a:tabLst>
                <a:tab pos="719138" algn="l"/>
              </a:tabLst>
            </a:pPr>
            <a:r>
              <a:rPr lang="de-DE" sz="1300" dirty="0">
                <a:solidFill>
                  <a:schemeClr val="tx1"/>
                </a:solidFill>
              </a:rPr>
              <a:t>a) </a:t>
            </a:r>
            <a:r>
              <a:rPr lang="de-DE" sz="1300" dirty="0" smtClean="0">
                <a:solidFill>
                  <a:schemeClr val="tx1"/>
                </a:solidFill>
              </a:rPr>
              <a:t>		Löschwasserbehälter </a:t>
            </a:r>
            <a:r>
              <a:rPr lang="de-DE" sz="1300" dirty="0">
                <a:solidFill>
                  <a:schemeClr val="tx1"/>
                </a:solidFill>
              </a:rPr>
              <a:t>für mind. 4000 L</a:t>
            </a:r>
          </a:p>
          <a:p>
            <a:pPr>
              <a:lnSpc>
                <a:spcPct val="100000"/>
              </a:lnSpc>
              <a:spcBef>
                <a:spcPts val="0"/>
              </a:spcBef>
              <a:spcAft>
                <a:spcPts val="0"/>
              </a:spcAft>
              <a:tabLst>
                <a:tab pos="719138" algn="l"/>
              </a:tabLst>
            </a:pPr>
            <a:r>
              <a:rPr lang="de-DE" sz="1300" dirty="0">
                <a:solidFill>
                  <a:schemeClr val="tx1"/>
                </a:solidFill>
              </a:rPr>
              <a:t>b) </a:t>
            </a:r>
            <a:r>
              <a:rPr lang="de-DE" sz="1300" dirty="0" smtClean="0">
                <a:solidFill>
                  <a:schemeClr val="tx1"/>
                </a:solidFill>
              </a:rPr>
              <a:t>		Schaummittelbehälter </a:t>
            </a:r>
            <a:r>
              <a:rPr lang="de-DE" sz="1300" dirty="0">
                <a:solidFill>
                  <a:schemeClr val="tx1"/>
                </a:solidFill>
              </a:rPr>
              <a:t>für mind. 500 L</a:t>
            </a:r>
          </a:p>
          <a:p>
            <a:pPr>
              <a:lnSpc>
                <a:spcPct val="100000"/>
              </a:lnSpc>
              <a:spcBef>
                <a:spcPts val="0"/>
              </a:spcBef>
              <a:spcAft>
                <a:spcPts val="0"/>
              </a:spcAft>
              <a:tabLst>
                <a:tab pos="719138" algn="l"/>
              </a:tabLst>
            </a:pPr>
            <a:r>
              <a:rPr lang="de-DE" sz="1300" dirty="0">
                <a:solidFill>
                  <a:schemeClr val="tx1"/>
                </a:solidFill>
              </a:rPr>
              <a:t>c) </a:t>
            </a:r>
            <a:r>
              <a:rPr lang="de-DE" sz="1300" dirty="0" smtClean="0">
                <a:solidFill>
                  <a:schemeClr val="tx1"/>
                </a:solidFill>
              </a:rPr>
              <a:t>		Feuerlöschkreiselpumpe </a:t>
            </a:r>
            <a:r>
              <a:rPr lang="de-DE" sz="1300" dirty="0">
                <a:solidFill>
                  <a:schemeClr val="tx1"/>
                </a:solidFill>
              </a:rPr>
              <a:t>EN 1028-1-FPN 10-2000 muss im Fahrzeug entsprechend DIN 14 420 </a:t>
            </a:r>
            <a:r>
              <a:rPr lang="de-DE" sz="1300" dirty="0" smtClean="0">
                <a:solidFill>
                  <a:schemeClr val="tx1"/>
                </a:solidFill>
              </a:rPr>
              <a:t>	eingebaut </a:t>
            </a:r>
            <a:r>
              <a:rPr lang="de-DE" sz="1300" dirty="0">
                <a:solidFill>
                  <a:schemeClr val="tx1"/>
                </a:solidFill>
              </a:rPr>
              <a:t>sein.</a:t>
            </a:r>
          </a:p>
          <a:p>
            <a:pPr>
              <a:lnSpc>
                <a:spcPct val="100000"/>
              </a:lnSpc>
              <a:spcBef>
                <a:spcPts val="0"/>
              </a:spcBef>
              <a:spcAft>
                <a:spcPts val="0"/>
              </a:spcAft>
              <a:tabLst>
                <a:tab pos="719138" algn="l"/>
              </a:tabLst>
            </a:pPr>
            <a:r>
              <a:rPr lang="de-DE" sz="1300" dirty="0">
                <a:solidFill>
                  <a:schemeClr val="tx1"/>
                </a:solidFill>
              </a:rPr>
              <a:t>d</a:t>
            </a:r>
            <a:r>
              <a:rPr lang="de-DE" sz="1300" dirty="0" smtClean="0">
                <a:solidFill>
                  <a:schemeClr val="tx1"/>
                </a:solidFill>
              </a:rPr>
              <a:t>)		Schaumwasserwerfer </a:t>
            </a:r>
            <a:r>
              <a:rPr lang="de-DE" sz="1300" dirty="0">
                <a:solidFill>
                  <a:schemeClr val="tx1"/>
                </a:solidFill>
              </a:rPr>
              <a:t>mit einem Durchfluss von 1600 l/min bei 8 bar</a:t>
            </a:r>
          </a:p>
          <a:p>
            <a:pPr>
              <a:lnSpc>
                <a:spcPct val="100000"/>
              </a:lnSpc>
              <a:spcBef>
                <a:spcPts val="0"/>
              </a:spcBef>
              <a:spcAft>
                <a:spcPts val="0"/>
              </a:spcAft>
              <a:tabLst>
                <a:tab pos="719138" algn="l"/>
              </a:tabLst>
            </a:pPr>
            <a:r>
              <a:rPr lang="de-DE" sz="1300" dirty="0">
                <a:solidFill>
                  <a:schemeClr val="tx1"/>
                </a:solidFill>
              </a:rPr>
              <a:t>e) </a:t>
            </a:r>
            <a:r>
              <a:rPr lang="de-DE" sz="1300" dirty="0" smtClean="0">
                <a:solidFill>
                  <a:schemeClr val="tx1"/>
                </a:solidFill>
              </a:rPr>
              <a:t>		Einbau </a:t>
            </a:r>
            <a:r>
              <a:rPr lang="de-DE" sz="1300" dirty="0">
                <a:solidFill>
                  <a:schemeClr val="tx1"/>
                </a:solidFill>
              </a:rPr>
              <a:t>einer Druckzumischanlage (DZA) oder Druckluftschaumanlage (DLS) nach DIN 14 430 </a:t>
            </a:r>
            <a:r>
              <a:rPr lang="de-DE" sz="1300" dirty="0" smtClean="0">
                <a:solidFill>
                  <a:schemeClr val="tx1"/>
                </a:solidFill>
              </a:rPr>
              <a:t>	ist </a:t>
            </a:r>
            <a:r>
              <a:rPr lang="de-DE" sz="1300" dirty="0">
                <a:solidFill>
                  <a:schemeClr val="tx1"/>
                </a:solidFill>
              </a:rPr>
              <a:t>zu empfehlen</a:t>
            </a:r>
            <a:r>
              <a:rPr lang="de-DE" sz="1300" dirty="0" smtClean="0">
                <a:solidFill>
                  <a:schemeClr val="tx1"/>
                </a:solidFill>
              </a:rPr>
              <a:t>. Inzwischen gilt die europäische Norm DIN EN 16327. </a:t>
            </a:r>
            <a:endParaRPr lang="de-DE" sz="1300" dirty="0">
              <a:solidFill>
                <a:schemeClr val="tx1"/>
              </a:solidFill>
            </a:endParaRPr>
          </a:p>
          <a:p>
            <a:pPr>
              <a:lnSpc>
                <a:spcPct val="100000"/>
              </a:lnSpc>
              <a:spcBef>
                <a:spcPts val="0"/>
              </a:spcBef>
              <a:spcAft>
                <a:spcPts val="0"/>
              </a:spcAft>
            </a:pPr>
            <a:r>
              <a:rPr lang="de-DE" sz="1300" dirty="0">
                <a:solidFill>
                  <a:schemeClr val="tx1"/>
                </a:solidFill>
              </a:rPr>
              <a:t> </a:t>
            </a:r>
          </a:p>
          <a:p>
            <a:pPr>
              <a:lnSpc>
                <a:spcPct val="100000"/>
              </a:lnSpc>
              <a:spcBef>
                <a:spcPts val="0"/>
              </a:spcBef>
              <a:spcAft>
                <a:spcPts val="0"/>
              </a:spcAft>
              <a:tabLst>
                <a:tab pos="719138" algn="l"/>
              </a:tabLst>
            </a:pPr>
            <a:r>
              <a:rPr lang="de-DE" sz="1300" dirty="0">
                <a:solidFill>
                  <a:schemeClr val="tx1"/>
                </a:solidFill>
              </a:rPr>
              <a:t> </a:t>
            </a:r>
          </a:p>
          <a:p>
            <a:pPr lvl="1">
              <a:lnSpc>
                <a:spcPct val="100000"/>
              </a:lnSpc>
              <a:spcBef>
                <a:spcPts val="0"/>
              </a:spcBef>
              <a:spcAft>
                <a:spcPts val="0"/>
              </a:spcAft>
              <a:tabLst>
                <a:tab pos="539750" algn="l"/>
              </a:tabLst>
            </a:pPr>
            <a:endParaRPr lang="de-DE" sz="1300" dirty="0" smtClean="0"/>
          </a:p>
          <a:p>
            <a:pPr marL="539750" lvl="2" indent="-539750" defTabSz="630238">
              <a:lnSpc>
                <a:spcPct val="100000"/>
              </a:lnSpc>
              <a:spcBef>
                <a:spcPts val="0"/>
              </a:spcBef>
              <a:spcAft>
                <a:spcPts val="0"/>
              </a:spcAft>
              <a:buNone/>
              <a:tabLst>
                <a:tab pos="539750" algn="l"/>
              </a:tabLst>
            </a:pPr>
            <a:r>
              <a:rPr lang="de-DE" sz="1300" dirty="0">
                <a:ea typeface="Calibri"/>
                <a:cs typeface="Times New Roman"/>
              </a:rPr>
              <a:t/>
            </a:r>
            <a:br>
              <a:rPr lang="de-DE" sz="1300" dirty="0">
                <a:ea typeface="Calibri"/>
                <a:cs typeface="Times New Roman"/>
              </a:rPr>
            </a:br>
            <a:endParaRPr lang="de-DE" sz="1300" dirty="0">
              <a:ea typeface="Calibri"/>
              <a:cs typeface="Times New Roman"/>
            </a:endParaRPr>
          </a:p>
        </p:txBody>
      </p:sp>
    </p:spTree>
    <p:extLst>
      <p:ext uri="{BB962C8B-B14F-4D97-AF65-F5344CB8AC3E}">
        <p14:creationId xmlns:p14="http://schemas.microsoft.com/office/powerpoint/2010/main" val="2602998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p:txBody>
          <a:bodyPr/>
          <a:lstStyle/>
          <a:p>
            <a:r>
              <a:rPr lang="de-DE" cap="none" dirty="0" smtClean="0">
                <a:latin typeface="Arial" pitchFamily="34" charset="0"/>
                <a:ea typeface="ＭＳ Ｐゴシック" pitchFamily="34" charset="-128"/>
                <a:cs typeface="Arial" pitchFamily="34" charset="0"/>
              </a:rPr>
              <a:t>Technische Neuerungen auf dem Fahrzeugsektor</a:t>
            </a:r>
          </a:p>
        </p:txBody>
      </p:sp>
      <p:sp>
        <p:nvSpPr>
          <p:cNvPr id="15363" name="Inhaltsplatzhalter 2"/>
          <p:cNvSpPr>
            <a:spLocks noGrp="1"/>
          </p:cNvSpPr>
          <p:nvPr>
            <p:ph idx="1"/>
          </p:nvPr>
        </p:nvSpPr>
        <p:spPr/>
        <p:txBody>
          <a:bodyPr/>
          <a:lstStyle/>
          <a:p>
            <a:pPr>
              <a:lnSpc>
                <a:spcPct val="100000"/>
              </a:lnSpc>
              <a:spcBef>
                <a:spcPts val="0"/>
              </a:spcBef>
              <a:spcAft>
                <a:spcPts val="0"/>
              </a:spcAft>
            </a:pPr>
            <a:r>
              <a:rPr lang="de-DE" sz="1300" dirty="0">
                <a:solidFill>
                  <a:schemeClr val="tx1"/>
                </a:solidFill>
              </a:rPr>
              <a:t> TLF 4000:</a:t>
            </a:r>
            <a:br>
              <a:rPr lang="de-DE" sz="1300" dirty="0">
                <a:solidFill>
                  <a:schemeClr val="tx1"/>
                </a:solidFill>
              </a:rPr>
            </a:br>
            <a:endParaRPr lang="de-DE" sz="1300" dirty="0" smtClean="0">
              <a:solidFill>
                <a:schemeClr val="tx1"/>
              </a:solidFill>
            </a:endParaRPr>
          </a:p>
          <a:p>
            <a:pPr>
              <a:lnSpc>
                <a:spcPct val="100000"/>
              </a:lnSpc>
              <a:spcBef>
                <a:spcPts val="0"/>
              </a:spcBef>
              <a:spcAft>
                <a:spcPts val="0"/>
              </a:spcAft>
            </a:pPr>
            <a:r>
              <a:rPr lang="de-DE" sz="1300" dirty="0" smtClean="0">
                <a:solidFill>
                  <a:schemeClr val="tx1"/>
                </a:solidFill>
              </a:rPr>
              <a:t>Folgende </a:t>
            </a:r>
            <a:r>
              <a:rPr lang="de-DE" sz="1300" dirty="0">
                <a:solidFill>
                  <a:schemeClr val="tx1"/>
                </a:solidFill>
              </a:rPr>
              <a:t>wesentliche Änderungen sind gegenüber der alten Norm aufgenommen:</a:t>
            </a:r>
          </a:p>
          <a:p>
            <a:pPr>
              <a:lnSpc>
                <a:spcPct val="100000"/>
              </a:lnSpc>
              <a:spcBef>
                <a:spcPts val="0"/>
              </a:spcBef>
              <a:spcAft>
                <a:spcPts val="0"/>
              </a:spcAft>
            </a:pPr>
            <a:r>
              <a:rPr lang="de-DE" sz="1300" dirty="0">
                <a:solidFill>
                  <a:schemeClr val="tx1"/>
                </a:solidFill>
              </a:rPr>
              <a:t> </a:t>
            </a:r>
          </a:p>
          <a:p>
            <a:pPr lvl="0">
              <a:lnSpc>
                <a:spcPct val="100000"/>
              </a:lnSpc>
              <a:spcBef>
                <a:spcPts val="0"/>
              </a:spcBef>
              <a:spcAft>
                <a:spcPts val="0"/>
              </a:spcAft>
            </a:pPr>
            <a:r>
              <a:rPr lang="de-DE" sz="1300" dirty="0" smtClean="0">
                <a:solidFill>
                  <a:schemeClr val="tx1"/>
                </a:solidFill>
              </a:rPr>
              <a:t>a)	Bezeichnung </a:t>
            </a:r>
            <a:r>
              <a:rPr lang="de-DE" sz="1300" dirty="0">
                <a:solidFill>
                  <a:schemeClr val="tx1"/>
                </a:solidFill>
              </a:rPr>
              <a:t>wegen der bundesweiten Einführung des digitalen BOS-Funks geändert;</a:t>
            </a:r>
          </a:p>
          <a:p>
            <a:pPr lvl="0">
              <a:lnSpc>
                <a:spcPct val="100000"/>
              </a:lnSpc>
              <a:spcBef>
                <a:spcPts val="0"/>
              </a:spcBef>
              <a:spcAft>
                <a:spcPts val="0"/>
              </a:spcAft>
            </a:pPr>
            <a:r>
              <a:rPr lang="de-DE" sz="1300" dirty="0" smtClean="0">
                <a:solidFill>
                  <a:schemeClr val="tx1"/>
                </a:solidFill>
              </a:rPr>
              <a:t>b)	Vorwort </a:t>
            </a:r>
            <a:r>
              <a:rPr lang="de-DE" sz="1300" dirty="0">
                <a:solidFill>
                  <a:schemeClr val="tx1"/>
                </a:solidFill>
              </a:rPr>
              <a:t>und Einleitung neu formuliert;</a:t>
            </a:r>
          </a:p>
          <a:p>
            <a:pPr lvl="0">
              <a:lnSpc>
                <a:spcPct val="100000"/>
              </a:lnSpc>
              <a:spcBef>
                <a:spcPts val="0"/>
              </a:spcBef>
              <a:spcAft>
                <a:spcPts val="0"/>
              </a:spcAft>
            </a:pPr>
            <a:r>
              <a:rPr lang="de-DE" sz="1300" dirty="0" smtClean="0">
                <a:solidFill>
                  <a:schemeClr val="tx1"/>
                </a:solidFill>
              </a:rPr>
              <a:t>c)	Begriff </a:t>
            </a:r>
            <a:r>
              <a:rPr lang="de-DE" sz="1300" dirty="0">
                <a:solidFill>
                  <a:schemeClr val="tx1"/>
                </a:solidFill>
              </a:rPr>
              <a:t>Tanklöschfahrzeug, TLF 4000 überarbeitet, </a:t>
            </a:r>
            <a:r>
              <a:rPr lang="de-DE" sz="1300" dirty="0" smtClean="0">
                <a:solidFill>
                  <a:schemeClr val="tx1"/>
                </a:solidFill>
              </a:rPr>
              <a:t>charakteristische </a:t>
            </a:r>
            <a:r>
              <a:rPr lang="de-DE" sz="1300" dirty="0">
                <a:solidFill>
                  <a:schemeClr val="tx1"/>
                </a:solidFill>
              </a:rPr>
              <a:t>Masse gestrichen und zul. Gesamtmasse auf 15.000 kg geändert;</a:t>
            </a:r>
          </a:p>
          <a:p>
            <a:pPr lvl="0">
              <a:lnSpc>
                <a:spcPct val="100000"/>
              </a:lnSpc>
              <a:spcBef>
                <a:spcPts val="0"/>
              </a:spcBef>
              <a:spcAft>
                <a:spcPts val="0"/>
              </a:spcAft>
            </a:pPr>
            <a:r>
              <a:rPr lang="de-DE" sz="1300" dirty="0" smtClean="0">
                <a:solidFill>
                  <a:schemeClr val="tx1"/>
                </a:solidFill>
              </a:rPr>
              <a:t>d)	Anforderungen </a:t>
            </a:r>
            <a:r>
              <a:rPr lang="de-DE" sz="1300" dirty="0">
                <a:solidFill>
                  <a:schemeClr val="tx1"/>
                </a:solidFill>
              </a:rPr>
              <a:t>an das Fahrgestell, den Aufbau, die löschtechnischen Einrichtungen vollständig überarbeitet;</a:t>
            </a:r>
          </a:p>
          <a:p>
            <a:pPr lvl="0">
              <a:lnSpc>
                <a:spcPct val="100000"/>
              </a:lnSpc>
              <a:spcBef>
                <a:spcPts val="0"/>
              </a:spcBef>
              <a:spcAft>
                <a:spcPts val="0"/>
              </a:spcAft>
            </a:pPr>
            <a:r>
              <a:rPr lang="de-DE" sz="1300" dirty="0" smtClean="0">
                <a:solidFill>
                  <a:schemeClr val="tx1"/>
                </a:solidFill>
              </a:rPr>
              <a:t>e)	feuerwehrtechnische </a:t>
            </a:r>
            <a:r>
              <a:rPr lang="de-DE" sz="1300" dirty="0">
                <a:solidFill>
                  <a:schemeClr val="tx1"/>
                </a:solidFill>
              </a:rPr>
              <a:t>Beladung in Tabelle 1 (Standardbeladung für TLF 4000) vollständig überarbeitet;</a:t>
            </a:r>
          </a:p>
          <a:p>
            <a:pPr lvl="0">
              <a:lnSpc>
                <a:spcPct val="100000"/>
              </a:lnSpc>
              <a:spcBef>
                <a:spcPts val="0"/>
              </a:spcBef>
              <a:spcAft>
                <a:spcPts val="0"/>
              </a:spcAft>
            </a:pPr>
            <a:r>
              <a:rPr lang="de-DE" sz="1300" dirty="0" smtClean="0">
                <a:solidFill>
                  <a:schemeClr val="tx1"/>
                </a:solidFill>
              </a:rPr>
              <a:t>f)	Zusatzbeladungen </a:t>
            </a:r>
            <a:r>
              <a:rPr lang="de-DE" sz="1300" dirty="0">
                <a:solidFill>
                  <a:schemeClr val="tx1"/>
                </a:solidFill>
              </a:rPr>
              <a:t>Schaum, Schlauch für Waldbrände und Standard-Zusatzbeladungen sind entfallen und dafür Zusatzbeladung für Waldbrände in Tabelle 2 aufgenommen.</a:t>
            </a:r>
          </a:p>
          <a:p>
            <a:pPr>
              <a:lnSpc>
                <a:spcPct val="100000"/>
              </a:lnSpc>
              <a:spcBef>
                <a:spcPts val="0"/>
              </a:spcBef>
              <a:spcAft>
                <a:spcPts val="0"/>
              </a:spcAft>
            </a:pPr>
            <a:r>
              <a:rPr lang="de-DE" sz="1300" dirty="0">
                <a:solidFill>
                  <a:schemeClr val="tx1"/>
                </a:solidFill>
              </a:rPr>
              <a:t> </a:t>
            </a:r>
          </a:p>
          <a:p>
            <a:pPr>
              <a:lnSpc>
                <a:spcPct val="100000"/>
              </a:lnSpc>
              <a:spcBef>
                <a:spcPts val="0"/>
              </a:spcBef>
              <a:spcAft>
                <a:spcPts val="0"/>
              </a:spcAft>
            </a:pPr>
            <a:r>
              <a:rPr lang="de-DE" sz="1300" dirty="0">
                <a:solidFill>
                  <a:schemeClr val="tx1"/>
                </a:solidFill>
              </a:rPr>
              <a:t>PTLF 4000:</a:t>
            </a:r>
            <a:br>
              <a:rPr lang="de-DE" sz="1300" dirty="0">
                <a:solidFill>
                  <a:schemeClr val="tx1"/>
                </a:solidFill>
              </a:rPr>
            </a:br>
            <a:endParaRPr lang="de-DE" sz="1300" dirty="0" smtClean="0">
              <a:solidFill>
                <a:schemeClr val="tx1"/>
              </a:solidFill>
            </a:endParaRPr>
          </a:p>
          <a:p>
            <a:pPr marL="0" indent="17463">
              <a:lnSpc>
                <a:spcPct val="100000"/>
              </a:lnSpc>
              <a:spcBef>
                <a:spcPts val="0"/>
              </a:spcBef>
              <a:spcAft>
                <a:spcPts val="0"/>
              </a:spcAft>
            </a:pPr>
            <a:r>
              <a:rPr lang="de-DE" sz="1300" dirty="0" smtClean="0">
                <a:solidFill>
                  <a:schemeClr val="tx1"/>
                </a:solidFill>
              </a:rPr>
              <a:t>Dieses </a:t>
            </a:r>
            <a:r>
              <a:rPr lang="de-DE" sz="1300" dirty="0">
                <a:solidFill>
                  <a:schemeClr val="tx1"/>
                </a:solidFill>
              </a:rPr>
              <a:t>Fahrzeug wird in RLP nur in Ausnahmefällen und bei besonderem Bedarf genehmigt. </a:t>
            </a:r>
            <a:r>
              <a:rPr lang="de-DE" sz="1300" dirty="0" smtClean="0">
                <a:solidFill>
                  <a:schemeClr val="tx1"/>
                </a:solidFill>
              </a:rPr>
              <a:t>Folgende Veränderungen </a:t>
            </a:r>
            <a:r>
              <a:rPr lang="de-DE" sz="1300" dirty="0">
                <a:solidFill>
                  <a:schemeClr val="tx1"/>
                </a:solidFill>
              </a:rPr>
              <a:t>ergeben sich gegenüber dem TLF 4000:</a:t>
            </a:r>
            <a:br>
              <a:rPr lang="de-DE" sz="1300" dirty="0">
                <a:solidFill>
                  <a:schemeClr val="tx1"/>
                </a:solidFill>
              </a:rPr>
            </a:br>
            <a:endParaRPr lang="de-DE" sz="1300" dirty="0">
              <a:solidFill>
                <a:schemeClr val="tx1"/>
              </a:solidFill>
            </a:endParaRPr>
          </a:p>
          <a:p>
            <a:pPr lvl="0">
              <a:lnSpc>
                <a:spcPct val="100000"/>
              </a:lnSpc>
              <a:spcBef>
                <a:spcPts val="0"/>
              </a:spcBef>
              <a:spcAft>
                <a:spcPts val="0"/>
              </a:spcAft>
            </a:pPr>
            <a:r>
              <a:rPr lang="de-DE" sz="1300" dirty="0" smtClean="0">
                <a:solidFill>
                  <a:schemeClr val="tx1"/>
                </a:solidFill>
              </a:rPr>
              <a:t>a)	zulässige </a:t>
            </a:r>
            <a:r>
              <a:rPr lang="de-DE" sz="1300" dirty="0">
                <a:solidFill>
                  <a:schemeClr val="tx1"/>
                </a:solidFill>
              </a:rPr>
              <a:t>Gesamtmasse 18.000 kg;</a:t>
            </a:r>
          </a:p>
          <a:p>
            <a:pPr lvl="0">
              <a:lnSpc>
                <a:spcPct val="100000"/>
              </a:lnSpc>
              <a:spcBef>
                <a:spcPts val="0"/>
              </a:spcBef>
              <a:spcAft>
                <a:spcPts val="0"/>
              </a:spcAft>
            </a:pPr>
            <a:r>
              <a:rPr lang="de-DE" sz="1300" dirty="0" smtClean="0">
                <a:solidFill>
                  <a:schemeClr val="tx1"/>
                </a:solidFill>
              </a:rPr>
              <a:t>b)	es </a:t>
            </a:r>
            <a:r>
              <a:rPr lang="de-DE" sz="1300" dirty="0">
                <a:solidFill>
                  <a:schemeClr val="tx1"/>
                </a:solidFill>
              </a:rPr>
              <a:t>ist eine Pulverlöschanlage nach DIN 14 475 einzubauen.</a:t>
            </a:r>
          </a:p>
          <a:p>
            <a:pPr>
              <a:lnSpc>
                <a:spcPct val="100000"/>
              </a:lnSpc>
              <a:spcBef>
                <a:spcPts val="0"/>
              </a:spcBef>
              <a:spcAft>
                <a:spcPts val="0"/>
              </a:spcAft>
            </a:pPr>
            <a:endParaRPr lang="de-DE" sz="1300" dirty="0">
              <a:solidFill>
                <a:schemeClr val="tx1"/>
              </a:solidFill>
            </a:endParaRPr>
          </a:p>
          <a:p>
            <a:pPr>
              <a:lnSpc>
                <a:spcPct val="100000"/>
              </a:lnSpc>
              <a:spcBef>
                <a:spcPts val="0"/>
              </a:spcBef>
              <a:spcAft>
                <a:spcPts val="0"/>
              </a:spcAft>
              <a:tabLst>
                <a:tab pos="719138" algn="l"/>
              </a:tabLst>
            </a:pPr>
            <a:r>
              <a:rPr lang="de-DE" sz="1300" dirty="0">
                <a:solidFill>
                  <a:schemeClr val="tx1"/>
                </a:solidFill>
              </a:rPr>
              <a:t> </a:t>
            </a:r>
          </a:p>
          <a:p>
            <a:pPr lvl="1">
              <a:lnSpc>
                <a:spcPct val="100000"/>
              </a:lnSpc>
              <a:spcBef>
                <a:spcPts val="0"/>
              </a:spcBef>
              <a:spcAft>
                <a:spcPts val="0"/>
              </a:spcAft>
              <a:tabLst>
                <a:tab pos="539750" algn="l"/>
              </a:tabLst>
            </a:pPr>
            <a:r>
              <a:rPr lang="de-DE" sz="1300" dirty="0" smtClean="0"/>
              <a:t>	</a:t>
            </a:r>
          </a:p>
          <a:p>
            <a:pPr marL="539750" lvl="2" indent="-539750" defTabSz="630238">
              <a:lnSpc>
                <a:spcPct val="100000"/>
              </a:lnSpc>
              <a:spcBef>
                <a:spcPts val="0"/>
              </a:spcBef>
              <a:spcAft>
                <a:spcPts val="0"/>
              </a:spcAft>
              <a:buNone/>
              <a:tabLst>
                <a:tab pos="539750" algn="l"/>
              </a:tabLst>
            </a:pPr>
            <a:r>
              <a:rPr lang="de-DE" sz="1300" dirty="0">
                <a:ea typeface="Calibri"/>
                <a:cs typeface="Times New Roman"/>
              </a:rPr>
              <a:t/>
            </a:r>
            <a:br>
              <a:rPr lang="de-DE" sz="1300" dirty="0">
                <a:ea typeface="Calibri"/>
                <a:cs typeface="Times New Roman"/>
              </a:rPr>
            </a:br>
            <a:endParaRPr lang="de-DE" sz="1300" dirty="0">
              <a:ea typeface="Calibri"/>
              <a:cs typeface="Times New Roman"/>
            </a:endParaRPr>
          </a:p>
        </p:txBody>
      </p:sp>
    </p:spTree>
    <p:extLst>
      <p:ext uri="{BB962C8B-B14F-4D97-AF65-F5344CB8AC3E}">
        <p14:creationId xmlns:p14="http://schemas.microsoft.com/office/powerpoint/2010/main" val="13188431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p:txBody>
          <a:bodyPr/>
          <a:lstStyle/>
          <a:p>
            <a:r>
              <a:rPr lang="de-DE" cap="none" dirty="0" smtClean="0">
                <a:latin typeface="Arial" pitchFamily="34" charset="0"/>
                <a:ea typeface="ＭＳ Ｐゴシック" pitchFamily="34" charset="-128"/>
                <a:cs typeface="Arial" pitchFamily="34" charset="0"/>
              </a:rPr>
              <a:t>Technische Neuerungen auf dem Fahrzeugsektor</a:t>
            </a:r>
          </a:p>
        </p:txBody>
      </p:sp>
      <p:sp>
        <p:nvSpPr>
          <p:cNvPr id="15363" name="Inhaltsplatzhalter 2"/>
          <p:cNvSpPr>
            <a:spLocks noGrp="1"/>
          </p:cNvSpPr>
          <p:nvPr>
            <p:ph idx="1"/>
          </p:nvPr>
        </p:nvSpPr>
        <p:spPr/>
        <p:txBody>
          <a:bodyPr/>
          <a:lstStyle/>
          <a:p>
            <a:pPr>
              <a:tabLst>
                <a:tab pos="542925" algn="l"/>
              </a:tabLst>
            </a:pPr>
            <a:r>
              <a:rPr lang="de-DE" sz="1300" dirty="0">
                <a:solidFill>
                  <a:schemeClr val="tx1"/>
                </a:solidFill>
              </a:rPr>
              <a:t> 2.1.9	Feuerlöschkreiselpumpen / Hilfeleistungs-Löschgruppenfahrzeuge</a:t>
            </a:r>
          </a:p>
          <a:p>
            <a:pPr>
              <a:tabLst>
                <a:tab pos="542925" algn="l"/>
              </a:tabLst>
            </a:pPr>
            <a:r>
              <a:rPr lang="de-DE" sz="1300" dirty="0">
                <a:solidFill>
                  <a:schemeClr val="tx1"/>
                </a:solidFill>
              </a:rPr>
              <a:t> </a:t>
            </a:r>
            <a:r>
              <a:rPr lang="de-DE" sz="1300" dirty="0" smtClean="0">
                <a:solidFill>
                  <a:schemeClr val="tx1"/>
                </a:solidFill>
              </a:rPr>
              <a:t>		Im </a:t>
            </a:r>
            <a:r>
              <a:rPr lang="de-DE" sz="1300" dirty="0">
                <a:solidFill>
                  <a:schemeClr val="tx1"/>
                </a:solidFill>
              </a:rPr>
              <a:t>Folgenden werden die Begriffe erklärt, die immer wieder in den Normwerken ausgeführt </a:t>
            </a:r>
            <a:r>
              <a:rPr lang="de-DE" sz="1300" dirty="0" smtClean="0">
                <a:solidFill>
                  <a:schemeClr val="tx1"/>
                </a:solidFill>
              </a:rPr>
              <a:t>	werden</a:t>
            </a:r>
            <a:r>
              <a:rPr lang="de-DE" sz="1300" dirty="0">
                <a:solidFill>
                  <a:schemeClr val="tx1"/>
                </a:solidFill>
              </a:rPr>
              <a:t>. </a:t>
            </a:r>
          </a:p>
          <a:p>
            <a:pPr>
              <a:tabLst>
                <a:tab pos="542925" algn="l"/>
              </a:tabLst>
            </a:pPr>
            <a:r>
              <a:rPr lang="de-DE" sz="1300" dirty="0">
                <a:solidFill>
                  <a:schemeClr val="tx1"/>
                </a:solidFill>
              </a:rPr>
              <a:t> </a:t>
            </a:r>
            <a:r>
              <a:rPr lang="de-DE" sz="1300" dirty="0" smtClean="0">
                <a:solidFill>
                  <a:schemeClr val="tx1"/>
                </a:solidFill>
              </a:rPr>
              <a:t>a)		Feuerlöschkreiselpumpen</a:t>
            </a:r>
            <a:endParaRPr lang="de-DE" sz="1300" dirty="0">
              <a:solidFill>
                <a:schemeClr val="tx1"/>
              </a:solidFill>
            </a:endParaRPr>
          </a:p>
          <a:p>
            <a:pPr>
              <a:tabLst>
                <a:tab pos="542925" algn="l"/>
              </a:tabLst>
            </a:pPr>
            <a:r>
              <a:rPr lang="de-DE" sz="1300" dirty="0">
                <a:solidFill>
                  <a:schemeClr val="tx1"/>
                </a:solidFill>
              </a:rPr>
              <a:t> </a:t>
            </a:r>
            <a:r>
              <a:rPr lang="de-DE" sz="1300" dirty="0" smtClean="0">
                <a:solidFill>
                  <a:schemeClr val="tx1"/>
                </a:solidFill>
              </a:rPr>
              <a:t>		DIN </a:t>
            </a:r>
            <a:r>
              <a:rPr lang="de-DE" sz="1300" dirty="0">
                <a:solidFill>
                  <a:schemeClr val="tx1"/>
                </a:solidFill>
              </a:rPr>
              <a:t>EN 1028 – Ausgabe 02/2002</a:t>
            </a:r>
          </a:p>
          <a:p>
            <a:pPr>
              <a:lnSpc>
                <a:spcPct val="100000"/>
              </a:lnSpc>
              <a:spcBef>
                <a:spcPts val="0"/>
              </a:spcBef>
              <a:tabLst>
                <a:tab pos="542925" algn="l"/>
                <a:tab pos="1255713" algn="l"/>
              </a:tabLst>
            </a:pPr>
            <a:r>
              <a:rPr lang="de-DE" sz="1300" dirty="0" smtClean="0">
                <a:solidFill>
                  <a:schemeClr val="tx1"/>
                </a:solidFill>
              </a:rPr>
              <a:t>		- </a:t>
            </a:r>
            <a:r>
              <a:rPr lang="de-DE" sz="1300" dirty="0">
                <a:solidFill>
                  <a:schemeClr val="tx1"/>
                </a:solidFill>
              </a:rPr>
              <a:t>Teil </a:t>
            </a:r>
            <a:r>
              <a:rPr lang="de-DE" sz="1300" dirty="0" smtClean="0">
                <a:solidFill>
                  <a:schemeClr val="tx1"/>
                </a:solidFill>
              </a:rPr>
              <a:t>1</a:t>
            </a:r>
            <a:r>
              <a:rPr lang="de-DE" sz="1300" dirty="0">
                <a:solidFill>
                  <a:schemeClr val="tx1"/>
                </a:solidFill>
              </a:rPr>
              <a:t>	</a:t>
            </a:r>
            <a:r>
              <a:rPr lang="de-DE" sz="1300" dirty="0" smtClean="0">
                <a:solidFill>
                  <a:schemeClr val="tx1"/>
                </a:solidFill>
              </a:rPr>
              <a:t>Anforderungen </a:t>
            </a:r>
            <a:r>
              <a:rPr lang="de-DE" sz="1300" dirty="0">
                <a:solidFill>
                  <a:schemeClr val="tx1"/>
                </a:solidFill>
              </a:rPr>
              <a:t>an Feuerlöschkreiselpumpen</a:t>
            </a:r>
          </a:p>
          <a:p>
            <a:pPr>
              <a:lnSpc>
                <a:spcPct val="100000"/>
              </a:lnSpc>
              <a:spcBef>
                <a:spcPts val="0"/>
              </a:spcBef>
              <a:tabLst>
                <a:tab pos="542925" algn="l"/>
                <a:tab pos="1255713" algn="l"/>
              </a:tabLst>
            </a:pPr>
            <a:r>
              <a:rPr lang="de-DE" sz="1300" dirty="0" smtClean="0">
                <a:solidFill>
                  <a:schemeClr val="tx1"/>
                </a:solidFill>
              </a:rPr>
              <a:t>		- </a:t>
            </a:r>
            <a:r>
              <a:rPr lang="de-DE" sz="1300" dirty="0">
                <a:solidFill>
                  <a:schemeClr val="tx1"/>
                </a:solidFill>
              </a:rPr>
              <a:t>Teil 2	Prüfung von </a:t>
            </a:r>
            <a:r>
              <a:rPr lang="de-DE" sz="1300" dirty="0" smtClean="0">
                <a:solidFill>
                  <a:schemeClr val="tx1"/>
                </a:solidFill>
              </a:rPr>
              <a:t>Feuerlöschkreiselpumpen</a:t>
            </a:r>
          </a:p>
          <a:p>
            <a:pPr>
              <a:tabLst>
                <a:tab pos="542925" algn="l"/>
              </a:tabLst>
            </a:pPr>
            <a:r>
              <a:rPr lang="de-DE" sz="1400" dirty="0" smtClean="0">
                <a:solidFill>
                  <a:schemeClr val="tx1"/>
                </a:solidFill>
              </a:rPr>
              <a:t>	FPN </a:t>
            </a:r>
            <a:r>
              <a:rPr lang="de-DE" sz="1400" dirty="0">
                <a:solidFill>
                  <a:schemeClr val="tx1"/>
                </a:solidFill>
              </a:rPr>
              <a:t>10-1000</a:t>
            </a:r>
          </a:p>
          <a:p>
            <a:pPr>
              <a:tabLst>
                <a:tab pos="1611313" algn="l"/>
              </a:tabLst>
            </a:pPr>
            <a:r>
              <a:rPr lang="de-DE" sz="1400" dirty="0">
                <a:solidFill>
                  <a:schemeClr val="tx1"/>
                </a:solidFill>
              </a:rPr>
              <a:t> </a:t>
            </a:r>
            <a:r>
              <a:rPr lang="de-DE" sz="1400" dirty="0" smtClean="0">
                <a:solidFill>
                  <a:schemeClr val="tx1"/>
                </a:solidFill>
              </a:rPr>
              <a:t>	</a:t>
            </a:r>
            <a:r>
              <a:rPr lang="de-DE" sz="1400" b="1" dirty="0" smtClean="0">
                <a:solidFill>
                  <a:schemeClr val="tx1"/>
                </a:solidFill>
              </a:rPr>
              <a:t>FPN</a:t>
            </a:r>
            <a:r>
              <a:rPr lang="de-DE" sz="1400" b="1" dirty="0">
                <a:solidFill>
                  <a:schemeClr val="tx1"/>
                </a:solidFill>
              </a:rPr>
              <a:t>	</a:t>
            </a:r>
            <a:r>
              <a:rPr lang="de-DE" sz="1400" b="1" dirty="0" smtClean="0">
                <a:solidFill>
                  <a:schemeClr val="tx1"/>
                </a:solidFill>
              </a:rPr>
              <a:t>10   </a:t>
            </a:r>
            <a:r>
              <a:rPr lang="de-DE" sz="1400" b="1" dirty="0">
                <a:solidFill>
                  <a:schemeClr val="tx1"/>
                </a:solidFill>
              </a:rPr>
              <a:t>-	</a:t>
            </a:r>
            <a:r>
              <a:rPr lang="de-DE" sz="1400" b="1" dirty="0" smtClean="0">
                <a:solidFill>
                  <a:schemeClr val="tx1"/>
                </a:solidFill>
              </a:rPr>
              <a:t>1000</a:t>
            </a:r>
            <a:endParaRPr lang="de-DE" sz="1400" dirty="0">
              <a:solidFill>
                <a:schemeClr val="tx1"/>
              </a:solidFill>
            </a:endParaRPr>
          </a:p>
          <a:p>
            <a:pPr>
              <a:tabLst>
                <a:tab pos="542925" algn="l"/>
                <a:tab pos="1255713" algn="l"/>
              </a:tabLst>
            </a:pPr>
            <a:endParaRPr lang="de-DE" sz="1300" dirty="0"/>
          </a:p>
          <a:p>
            <a:pPr>
              <a:lnSpc>
                <a:spcPct val="100000"/>
              </a:lnSpc>
              <a:spcBef>
                <a:spcPts val="0"/>
              </a:spcBef>
              <a:spcAft>
                <a:spcPts val="0"/>
              </a:spcAft>
            </a:pPr>
            <a:endParaRPr lang="de-DE" sz="1300" b="1" dirty="0">
              <a:solidFill>
                <a:schemeClr val="tx1"/>
              </a:solidFill>
            </a:endParaRPr>
          </a:p>
          <a:p>
            <a:pPr>
              <a:lnSpc>
                <a:spcPct val="100000"/>
              </a:lnSpc>
              <a:spcBef>
                <a:spcPts val="0"/>
              </a:spcBef>
              <a:spcAft>
                <a:spcPts val="0"/>
              </a:spcAft>
              <a:tabLst>
                <a:tab pos="719138" algn="l"/>
              </a:tabLst>
            </a:pPr>
            <a:r>
              <a:rPr lang="de-DE" sz="1300" b="1" dirty="0">
                <a:solidFill>
                  <a:schemeClr val="tx1"/>
                </a:solidFill>
              </a:rPr>
              <a:t> </a:t>
            </a:r>
            <a:r>
              <a:rPr lang="de-DE" sz="1300" b="1" dirty="0" smtClean="0">
                <a:solidFill>
                  <a:schemeClr val="tx1"/>
                </a:solidFill>
              </a:rPr>
              <a:t>							</a:t>
            </a:r>
          </a:p>
          <a:p>
            <a:pPr>
              <a:lnSpc>
                <a:spcPct val="100000"/>
              </a:lnSpc>
              <a:spcBef>
                <a:spcPts val="0"/>
              </a:spcBef>
              <a:spcAft>
                <a:spcPts val="0"/>
              </a:spcAft>
              <a:tabLst>
                <a:tab pos="719138" algn="l"/>
              </a:tabLst>
            </a:pPr>
            <a:r>
              <a:rPr lang="de-DE" sz="1300" b="1" dirty="0">
                <a:solidFill>
                  <a:schemeClr val="tx1"/>
                </a:solidFill>
              </a:rPr>
              <a:t>	</a:t>
            </a:r>
            <a:r>
              <a:rPr lang="de-DE" sz="1300" b="1" dirty="0" smtClean="0">
                <a:solidFill>
                  <a:schemeClr val="tx1"/>
                </a:solidFill>
              </a:rPr>
              <a:t>						1000 l/min</a:t>
            </a:r>
            <a:endParaRPr lang="de-DE" sz="1300" b="1" dirty="0">
              <a:solidFill>
                <a:schemeClr val="tx1"/>
              </a:solidFill>
            </a:endParaRPr>
          </a:p>
          <a:p>
            <a:pPr lvl="1">
              <a:lnSpc>
                <a:spcPct val="100000"/>
              </a:lnSpc>
              <a:spcBef>
                <a:spcPts val="0"/>
              </a:spcBef>
              <a:spcAft>
                <a:spcPts val="0"/>
              </a:spcAft>
              <a:tabLst>
                <a:tab pos="539750" algn="l"/>
              </a:tabLst>
            </a:pPr>
            <a:r>
              <a:rPr lang="de-DE" sz="1300" b="1" dirty="0" smtClean="0"/>
              <a:t>						</a:t>
            </a:r>
          </a:p>
          <a:p>
            <a:pPr marL="539750" lvl="2" indent="-539750" defTabSz="630238">
              <a:lnSpc>
                <a:spcPct val="100000"/>
              </a:lnSpc>
              <a:spcBef>
                <a:spcPts val="0"/>
              </a:spcBef>
              <a:spcAft>
                <a:spcPts val="0"/>
              </a:spcAft>
              <a:buNone/>
              <a:tabLst>
                <a:tab pos="539750" algn="l"/>
                <a:tab pos="4572000" algn="l"/>
              </a:tabLst>
            </a:pPr>
            <a:r>
              <a:rPr lang="de-DE" sz="1300" b="1" dirty="0" smtClean="0">
                <a:ea typeface="Calibri"/>
                <a:cs typeface="Times New Roman"/>
              </a:rPr>
              <a:t>		10 bar	</a:t>
            </a:r>
            <a:r>
              <a:rPr lang="de-DE" sz="1300" dirty="0" smtClean="0">
                <a:ea typeface="Calibri"/>
                <a:cs typeface="Times New Roman"/>
              </a:rPr>
              <a:t>			</a:t>
            </a:r>
            <a:r>
              <a:rPr lang="de-DE" sz="1200" b="1" dirty="0"/>
              <a:t>Feuerlöschkreiselpumpe 	Normaldruck (&lt; 20 bar)</a:t>
            </a:r>
            <a:endParaRPr lang="de-DE" sz="1200" dirty="0">
              <a:ea typeface="Calibri"/>
              <a:cs typeface="Times New Roman"/>
            </a:endParaRPr>
          </a:p>
          <a:p>
            <a:pPr marL="539750" lvl="2" indent="-539750" defTabSz="630238">
              <a:lnSpc>
                <a:spcPct val="100000"/>
              </a:lnSpc>
              <a:spcBef>
                <a:spcPts val="0"/>
              </a:spcBef>
              <a:spcAft>
                <a:spcPts val="0"/>
              </a:spcAft>
              <a:buNone/>
              <a:tabLst>
                <a:tab pos="539750" algn="l"/>
                <a:tab pos="4572000" algn="l"/>
              </a:tabLst>
            </a:pPr>
            <a:r>
              <a:rPr lang="de-DE" sz="1300" dirty="0" smtClean="0">
                <a:ea typeface="Calibri"/>
                <a:cs typeface="Times New Roman"/>
              </a:rPr>
              <a:t>			</a:t>
            </a:r>
            <a:r>
              <a:rPr lang="de-DE" sz="1300" dirty="0">
                <a:ea typeface="Calibri"/>
                <a:cs typeface="Times New Roman"/>
              </a:rPr>
              <a:t/>
            </a:r>
            <a:br>
              <a:rPr lang="de-DE" sz="1300" dirty="0">
                <a:ea typeface="Calibri"/>
                <a:cs typeface="Times New Roman"/>
              </a:rPr>
            </a:br>
            <a:r>
              <a:rPr lang="de-DE" sz="1300" smtClean="0">
                <a:ea typeface="Calibri"/>
                <a:cs typeface="Times New Roman"/>
              </a:rPr>
              <a:t>	</a:t>
            </a:r>
            <a:endParaRPr lang="de-DE" sz="1300" dirty="0">
              <a:ea typeface="Calibri"/>
              <a:cs typeface="Times New Roman"/>
            </a:endParaRPr>
          </a:p>
        </p:txBody>
      </p:sp>
      <p:cxnSp>
        <p:nvCxnSpPr>
          <p:cNvPr id="3" name="Gerade Verbindung 2"/>
          <p:cNvCxnSpPr/>
          <p:nvPr/>
        </p:nvCxnSpPr>
        <p:spPr bwMode="auto">
          <a:xfrm>
            <a:off x="1181448" y="4624242"/>
            <a:ext cx="0" cy="1566462"/>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7" name="Gerade Verbindung 6"/>
          <p:cNvCxnSpPr/>
          <p:nvPr/>
        </p:nvCxnSpPr>
        <p:spPr bwMode="auto">
          <a:xfrm>
            <a:off x="2411760" y="4617892"/>
            <a:ext cx="0" cy="1134414"/>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8" name="Gerade Verbindung 7"/>
          <p:cNvCxnSpPr/>
          <p:nvPr/>
        </p:nvCxnSpPr>
        <p:spPr bwMode="auto">
          <a:xfrm>
            <a:off x="3642246" y="4624242"/>
            <a:ext cx="6440" cy="659708"/>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1" name="Gerade Verbindung 10"/>
          <p:cNvCxnSpPr/>
          <p:nvPr/>
        </p:nvCxnSpPr>
        <p:spPr bwMode="auto">
          <a:xfrm>
            <a:off x="1196008" y="6165304"/>
            <a:ext cx="3439616" cy="0"/>
          </a:xfrm>
          <a:prstGeom prst="line">
            <a:avLst/>
          </a:prstGeom>
          <a:solidFill>
            <a:schemeClr val="accent1"/>
          </a:solidFill>
          <a:ln w="57150" cap="flat" cmpd="sng" algn="ctr">
            <a:solidFill>
              <a:schemeClr val="tx1"/>
            </a:solidFill>
            <a:prstDash val="solid"/>
            <a:round/>
            <a:headEnd type="none" w="med" len="med"/>
            <a:tailEnd type="triangle" w="med" len="med"/>
          </a:ln>
          <a:effectLst/>
        </p:spPr>
      </p:cxnSp>
      <p:cxnSp>
        <p:nvCxnSpPr>
          <p:cNvPr id="15" name="Gerade Verbindung 14"/>
          <p:cNvCxnSpPr/>
          <p:nvPr/>
        </p:nvCxnSpPr>
        <p:spPr bwMode="auto">
          <a:xfrm>
            <a:off x="3642336" y="5272000"/>
            <a:ext cx="984904" cy="0"/>
          </a:xfrm>
          <a:prstGeom prst="line">
            <a:avLst/>
          </a:prstGeom>
          <a:solidFill>
            <a:schemeClr val="accent1"/>
          </a:solidFill>
          <a:ln w="57150" cap="flat" cmpd="sng" algn="ctr">
            <a:solidFill>
              <a:schemeClr val="tx1"/>
            </a:solidFill>
            <a:prstDash val="solid"/>
            <a:round/>
            <a:headEnd type="none" w="med" len="med"/>
            <a:tailEnd type="triangle" w="med" len="med"/>
          </a:ln>
          <a:effectLst/>
        </p:spPr>
      </p:cxnSp>
      <p:cxnSp>
        <p:nvCxnSpPr>
          <p:cNvPr id="25" name="Gerade Verbindung 24"/>
          <p:cNvCxnSpPr/>
          <p:nvPr/>
        </p:nvCxnSpPr>
        <p:spPr bwMode="auto">
          <a:xfrm>
            <a:off x="2411760" y="5733256"/>
            <a:ext cx="2223864" cy="0"/>
          </a:xfrm>
          <a:prstGeom prst="line">
            <a:avLst/>
          </a:prstGeom>
          <a:solidFill>
            <a:schemeClr val="accent1"/>
          </a:solidFill>
          <a:ln w="5715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29485524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p:txBody>
          <a:bodyPr/>
          <a:lstStyle/>
          <a:p>
            <a:r>
              <a:rPr lang="de-DE" cap="none" dirty="0" smtClean="0">
                <a:latin typeface="Arial" pitchFamily="34" charset="0"/>
                <a:ea typeface="ＭＳ Ｐゴシック" pitchFamily="34" charset="-128"/>
                <a:cs typeface="Arial" pitchFamily="34" charset="0"/>
              </a:rPr>
              <a:t>Technische Neuerungen auf dem Fahrzeugsektor</a:t>
            </a:r>
          </a:p>
        </p:txBody>
      </p:sp>
      <p:sp>
        <p:nvSpPr>
          <p:cNvPr id="15363" name="Inhaltsplatzhalter 2"/>
          <p:cNvSpPr>
            <a:spLocks noGrp="1"/>
          </p:cNvSpPr>
          <p:nvPr>
            <p:ph idx="1"/>
          </p:nvPr>
        </p:nvSpPr>
        <p:spPr/>
        <p:txBody>
          <a:bodyPr/>
          <a:lstStyle/>
          <a:p>
            <a:pPr>
              <a:tabLst>
                <a:tab pos="542925" algn="l"/>
              </a:tabLst>
            </a:pPr>
            <a:r>
              <a:rPr lang="de-DE" sz="1300" dirty="0">
                <a:solidFill>
                  <a:schemeClr val="tx1"/>
                </a:solidFill>
              </a:rPr>
              <a:t> </a:t>
            </a:r>
            <a:r>
              <a:rPr lang="de-DE" sz="1400" dirty="0" smtClean="0">
                <a:solidFill>
                  <a:schemeClr val="tx1"/>
                </a:solidFill>
              </a:rPr>
              <a:t>	</a:t>
            </a:r>
            <a:endParaRPr lang="de-DE" sz="1300" dirty="0"/>
          </a:p>
          <a:p>
            <a:pPr>
              <a:lnSpc>
                <a:spcPct val="100000"/>
              </a:lnSpc>
              <a:spcBef>
                <a:spcPts val="0"/>
              </a:spcBef>
              <a:spcAft>
                <a:spcPts val="0"/>
              </a:spcAft>
            </a:pPr>
            <a:endParaRPr lang="de-DE" sz="1300" b="1" dirty="0">
              <a:solidFill>
                <a:schemeClr val="tx1"/>
              </a:solidFill>
            </a:endParaRPr>
          </a:p>
          <a:p>
            <a:pPr lvl="0">
              <a:lnSpc>
                <a:spcPct val="100000"/>
              </a:lnSpc>
              <a:spcBef>
                <a:spcPts val="0"/>
              </a:spcBef>
              <a:spcAft>
                <a:spcPts val="0"/>
              </a:spcAft>
              <a:tabLst>
                <a:tab pos="719138" algn="l"/>
              </a:tabLst>
            </a:pPr>
            <a:r>
              <a:rPr lang="de-DE" sz="1300" dirty="0">
                <a:solidFill>
                  <a:schemeClr val="tx1"/>
                </a:solidFill>
              </a:rPr>
              <a:t> </a:t>
            </a:r>
            <a:r>
              <a:rPr lang="de-DE" sz="1300" dirty="0" smtClean="0">
                <a:solidFill>
                  <a:schemeClr val="tx1"/>
                </a:solidFill>
              </a:rPr>
              <a:t>b)</a:t>
            </a:r>
            <a:r>
              <a:rPr lang="de-DE" sz="1300" b="1" dirty="0" smtClean="0">
                <a:solidFill>
                  <a:schemeClr val="tx1"/>
                </a:solidFill>
              </a:rPr>
              <a:t>		</a:t>
            </a:r>
            <a:r>
              <a:rPr lang="de-DE" sz="1300" dirty="0" smtClean="0">
                <a:solidFill>
                  <a:schemeClr val="tx1"/>
                </a:solidFill>
              </a:rPr>
              <a:t>Hilfeleistungs-Löschgruppenfahrzeug</a:t>
            </a:r>
            <a:r>
              <a:rPr lang="de-DE" sz="1300" dirty="0">
                <a:solidFill>
                  <a:schemeClr val="tx1"/>
                </a:solidFill>
              </a:rPr>
              <a:t>, HLF 20</a:t>
            </a:r>
          </a:p>
          <a:p>
            <a:pPr>
              <a:lnSpc>
                <a:spcPct val="100000"/>
              </a:lnSpc>
              <a:spcBef>
                <a:spcPts val="0"/>
              </a:spcBef>
              <a:spcAft>
                <a:spcPts val="0"/>
              </a:spcAft>
              <a:tabLst>
                <a:tab pos="719138" algn="l"/>
              </a:tabLst>
            </a:pPr>
            <a:endParaRPr lang="de-DE" sz="1300" b="1" dirty="0" smtClean="0">
              <a:solidFill>
                <a:schemeClr val="tx1"/>
              </a:solidFill>
            </a:endParaRPr>
          </a:p>
          <a:p>
            <a:pPr>
              <a:lnSpc>
                <a:spcPct val="100000"/>
              </a:lnSpc>
              <a:spcBef>
                <a:spcPts val="0"/>
              </a:spcBef>
              <a:spcAft>
                <a:spcPts val="0"/>
              </a:spcAft>
              <a:tabLst>
                <a:tab pos="719138" algn="l"/>
              </a:tabLst>
            </a:pPr>
            <a:r>
              <a:rPr lang="de-DE" sz="1300" b="1" dirty="0" smtClean="0">
                <a:solidFill>
                  <a:schemeClr val="tx1"/>
                </a:solidFill>
              </a:rPr>
              <a:t>						</a:t>
            </a:r>
          </a:p>
          <a:p>
            <a:pPr>
              <a:lnSpc>
                <a:spcPct val="100000"/>
              </a:lnSpc>
              <a:spcBef>
                <a:spcPts val="0"/>
              </a:spcBef>
              <a:spcAft>
                <a:spcPts val="0"/>
              </a:spcAft>
              <a:tabLst>
                <a:tab pos="719138" algn="l"/>
                <a:tab pos="2065338" algn="l"/>
              </a:tabLst>
            </a:pPr>
            <a:r>
              <a:rPr lang="de-DE" sz="1300" b="1" dirty="0">
                <a:solidFill>
                  <a:schemeClr val="tx1"/>
                </a:solidFill>
              </a:rPr>
              <a:t>	</a:t>
            </a:r>
            <a:r>
              <a:rPr lang="de-DE" sz="1300" b="1" dirty="0" smtClean="0">
                <a:solidFill>
                  <a:schemeClr val="tx1"/>
                </a:solidFill>
              </a:rPr>
              <a:t>	HLF	20	</a:t>
            </a:r>
          </a:p>
          <a:p>
            <a:pPr>
              <a:lnSpc>
                <a:spcPct val="100000"/>
              </a:lnSpc>
              <a:spcBef>
                <a:spcPts val="0"/>
              </a:spcBef>
              <a:spcAft>
                <a:spcPts val="0"/>
              </a:spcAft>
              <a:tabLst>
                <a:tab pos="719138" algn="l"/>
                <a:tab pos="2427288" algn="l"/>
              </a:tabLst>
            </a:pPr>
            <a:endParaRPr lang="de-DE" sz="1300" b="1" dirty="0">
              <a:solidFill>
                <a:schemeClr val="tx1"/>
              </a:solidFill>
            </a:endParaRPr>
          </a:p>
          <a:p>
            <a:pPr>
              <a:lnSpc>
                <a:spcPct val="100000"/>
              </a:lnSpc>
              <a:spcBef>
                <a:spcPts val="0"/>
              </a:spcBef>
              <a:spcAft>
                <a:spcPts val="0"/>
              </a:spcAft>
              <a:tabLst>
                <a:tab pos="719138" algn="l"/>
                <a:tab pos="2427288" algn="l"/>
              </a:tabLst>
            </a:pPr>
            <a:endParaRPr lang="de-DE" sz="1300" b="1" dirty="0" smtClean="0">
              <a:solidFill>
                <a:schemeClr val="tx1"/>
              </a:solidFill>
            </a:endParaRPr>
          </a:p>
          <a:p>
            <a:pPr>
              <a:lnSpc>
                <a:spcPct val="100000"/>
              </a:lnSpc>
              <a:spcBef>
                <a:spcPts val="0"/>
              </a:spcBef>
              <a:spcAft>
                <a:spcPts val="0"/>
              </a:spcAft>
              <a:tabLst>
                <a:tab pos="719138" algn="l"/>
                <a:tab pos="2427288" algn="l"/>
              </a:tabLst>
            </a:pPr>
            <a:endParaRPr lang="de-DE" sz="1300" b="1" dirty="0">
              <a:solidFill>
                <a:schemeClr val="tx1"/>
              </a:solidFill>
            </a:endParaRPr>
          </a:p>
          <a:p>
            <a:pPr>
              <a:lnSpc>
                <a:spcPct val="100000"/>
              </a:lnSpc>
              <a:spcBef>
                <a:spcPts val="0"/>
              </a:spcBef>
              <a:spcAft>
                <a:spcPts val="0"/>
              </a:spcAft>
              <a:tabLst>
                <a:tab pos="719138" algn="l"/>
                <a:tab pos="2427288" algn="l"/>
              </a:tabLst>
            </a:pPr>
            <a:endParaRPr lang="de-DE" sz="1400" b="1" dirty="0" smtClean="0"/>
          </a:p>
          <a:p>
            <a:pPr>
              <a:lnSpc>
                <a:spcPct val="100000"/>
              </a:lnSpc>
              <a:spcBef>
                <a:spcPts val="0"/>
              </a:spcBef>
              <a:spcAft>
                <a:spcPts val="0"/>
              </a:spcAft>
              <a:tabLst>
                <a:tab pos="719138" algn="l"/>
                <a:tab pos="2427288" algn="l"/>
              </a:tabLst>
            </a:pPr>
            <a:r>
              <a:rPr lang="de-DE" sz="1400" b="1" dirty="0"/>
              <a:t>	</a:t>
            </a:r>
            <a:r>
              <a:rPr lang="de-DE" sz="1400" b="1" dirty="0" smtClean="0"/>
              <a:t>				</a:t>
            </a:r>
            <a:r>
              <a:rPr lang="de-DE" sz="1300" b="1" dirty="0" smtClean="0">
                <a:solidFill>
                  <a:schemeClr val="tx1"/>
                </a:solidFill>
              </a:rPr>
              <a:t>Volumenstrom </a:t>
            </a:r>
            <a:r>
              <a:rPr lang="de-DE" sz="1300" b="1" dirty="0">
                <a:solidFill>
                  <a:schemeClr val="tx1"/>
                </a:solidFill>
              </a:rPr>
              <a:t>FP 20 x 10 l/min = 2000 </a:t>
            </a:r>
            <a:r>
              <a:rPr lang="de-DE" sz="1300" b="1" dirty="0" smtClean="0">
                <a:solidFill>
                  <a:schemeClr val="tx1"/>
                </a:solidFill>
              </a:rPr>
              <a:t>l/min</a:t>
            </a:r>
          </a:p>
          <a:p>
            <a:pPr>
              <a:lnSpc>
                <a:spcPct val="100000"/>
              </a:lnSpc>
              <a:spcBef>
                <a:spcPts val="0"/>
              </a:spcBef>
              <a:spcAft>
                <a:spcPts val="0"/>
              </a:spcAft>
              <a:tabLst>
                <a:tab pos="719138" algn="l"/>
                <a:tab pos="2427288" algn="l"/>
              </a:tabLst>
            </a:pPr>
            <a:r>
              <a:rPr lang="de-DE" sz="1300" b="1" dirty="0">
                <a:solidFill>
                  <a:schemeClr val="tx1"/>
                </a:solidFill>
              </a:rPr>
              <a:t>	</a:t>
            </a:r>
            <a:r>
              <a:rPr lang="de-DE" sz="1300" b="1" dirty="0" smtClean="0">
                <a:solidFill>
                  <a:schemeClr val="tx1"/>
                </a:solidFill>
              </a:rPr>
              <a:t>				</a:t>
            </a:r>
            <a:r>
              <a:rPr lang="de-DE" sz="1300" b="1" dirty="0">
                <a:solidFill>
                  <a:schemeClr val="tx1"/>
                </a:solidFill>
              </a:rPr>
              <a:t>(FPN 10-2000)</a:t>
            </a:r>
          </a:p>
          <a:p>
            <a:pPr>
              <a:lnSpc>
                <a:spcPct val="100000"/>
              </a:lnSpc>
              <a:spcBef>
                <a:spcPts val="0"/>
              </a:spcBef>
              <a:spcAft>
                <a:spcPts val="0"/>
              </a:spcAft>
              <a:tabLst>
                <a:tab pos="719138" algn="l"/>
                <a:tab pos="2427288" algn="l"/>
              </a:tabLst>
            </a:pPr>
            <a:r>
              <a:rPr lang="de-DE" sz="1300" b="1" dirty="0" smtClean="0">
                <a:solidFill>
                  <a:schemeClr val="tx1"/>
                </a:solidFill>
              </a:rPr>
              <a:t>					</a:t>
            </a:r>
          </a:p>
          <a:p>
            <a:pPr>
              <a:lnSpc>
                <a:spcPct val="100000"/>
              </a:lnSpc>
              <a:spcBef>
                <a:spcPts val="0"/>
              </a:spcBef>
              <a:spcAft>
                <a:spcPts val="0"/>
              </a:spcAft>
              <a:tabLst>
                <a:tab pos="719138" algn="l"/>
                <a:tab pos="2427288" algn="l"/>
              </a:tabLst>
            </a:pPr>
            <a:endParaRPr lang="de-DE" sz="1300" b="1" dirty="0">
              <a:solidFill>
                <a:schemeClr val="tx1"/>
              </a:solidFill>
              <a:ea typeface="Calibri"/>
              <a:cs typeface="Times New Roman"/>
            </a:endParaRPr>
          </a:p>
          <a:p>
            <a:pPr>
              <a:lnSpc>
                <a:spcPct val="100000"/>
              </a:lnSpc>
              <a:spcBef>
                <a:spcPts val="0"/>
              </a:spcBef>
              <a:spcAft>
                <a:spcPts val="0"/>
              </a:spcAft>
              <a:tabLst>
                <a:tab pos="719138" algn="l"/>
                <a:tab pos="2427288" algn="l"/>
              </a:tabLst>
            </a:pPr>
            <a:r>
              <a:rPr lang="de-DE" sz="1300" b="1" dirty="0" smtClean="0">
                <a:solidFill>
                  <a:schemeClr val="tx1"/>
                </a:solidFill>
                <a:ea typeface="Calibri"/>
                <a:cs typeface="Times New Roman"/>
              </a:rPr>
              <a:t>					</a:t>
            </a:r>
            <a:r>
              <a:rPr lang="de-DE" sz="1300" b="1" dirty="0" smtClean="0">
                <a:solidFill>
                  <a:schemeClr val="tx1"/>
                </a:solidFill>
              </a:rPr>
              <a:t>Hilfeleistungs-							Löschgruppenfahrzeug</a:t>
            </a:r>
            <a:endParaRPr lang="de-DE" sz="1300" b="1" dirty="0">
              <a:solidFill>
                <a:schemeClr val="tx1"/>
              </a:solidFill>
            </a:endParaRPr>
          </a:p>
          <a:p>
            <a:pPr>
              <a:lnSpc>
                <a:spcPct val="100000"/>
              </a:lnSpc>
              <a:spcBef>
                <a:spcPts val="0"/>
              </a:spcBef>
              <a:spcAft>
                <a:spcPts val="0"/>
              </a:spcAft>
              <a:tabLst>
                <a:tab pos="719138" algn="l"/>
                <a:tab pos="2427288" algn="l"/>
              </a:tabLst>
            </a:pPr>
            <a:endParaRPr lang="de-DE" sz="1300" dirty="0">
              <a:ea typeface="Calibri"/>
              <a:cs typeface="Times New Roman"/>
            </a:endParaRPr>
          </a:p>
        </p:txBody>
      </p:sp>
      <p:cxnSp>
        <p:nvCxnSpPr>
          <p:cNvPr id="3" name="Gerade Verbindung 2"/>
          <p:cNvCxnSpPr/>
          <p:nvPr/>
        </p:nvCxnSpPr>
        <p:spPr bwMode="auto">
          <a:xfrm>
            <a:off x="1547664" y="3231931"/>
            <a:ext cx="0" cy="1728192"/>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7" name="Gerade Verbindung 6"/>
          <p:cNvCxnSpPr/>
          <p:nvPr/>
        </p:nvCxnSpPr>
        <p:spPr bwMode="auto">
          <a:xfrm>
            <a:off x="2843808" y="3212976"/>
            <a:ext cx="0" cy="864096"/>
          </a:xfrm>
          <a:prstGeom prst="line">
            <a:avLst/>
          </a:prstGeom>
          <a:solidFill>
            <a:schemeClr val="accent1"/>
          </a:solidFill>
          <a:ln w="57150" cap="flat" cmpd="sng" algn="ctr">
            <a:solidFill>
              <a:schemeClr val="tx1"/>
            </a:solidFill>
            <a:prstDash val="solid"/>
            <a:round/>
            <a:headEnd type="none" w="med" len="med"/>
            <a:tailEnd type="none" w="med" len="med"/>
          </a:ln>
          <a:effectLst/>
        </p:spPr>
      </p:cxnSp>
      <p:cxnSp>
        <p:nvCxnSpPr>
          <p:cNvPr id="11" name="Gerade Verbindung 10"/>
          <p:cNvCxnSpPr/>
          <p:nvPr/>
        </p:nvCxnSpPr>
        <p:spPr bwMode="auto">
          <a:xfrm>
            <a:off x="1547664" y="4941168"/>
            <a:ext cx="2808312" cy="0"/>
          </a:xfrm>
          <a:prstGeom prst="line">
            <a:avLst/>
          </a:prstGeom>
          <a:solidFill>
            <a:schemeClr val="accent1"/>
          </a:solidFill>
          <a:ln w="57150" cap="flat" cmpd="sng" algn="ctr">
            <a:solidFill>
              <a:schemeClr val="tx1"/>
            </a:solidFill>
            <a:prstDash val="solid"/>
            <a:round/>
            <a:headEnd type="none" w="med" len="med"/>
            <a:tailEnd type="triangle" w="med" len="med"/>
          </a:ln>
          <a:effectLst/>
        </p:spPr>
      </p:cxnSp>
      <p:cxnSp>
        <p:nvCxnSpPr>
          <p:cNvPr id="25" name="Gerade Verbindung 24"/>
          <p:cNvCxnSpPr/>
          <p:nvPr/>
        </p:nvCxnSpPr>
        <p:spPr bwMode="auto">
          <a:xfrm>
            <a:off x="2843808" y="4077072"/>
            <a:ext cx="1512168" cy="0"/>
          </a:xfrm>
          <a:prstGeom prst="line">
            <a:avLst/>
          </a:prstGeom>
          <a:solidFill>
            <a:schemeClr val="accent1"/>
          </a:solidFill>
          <a:ln w="5715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36355588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p:txBody>
          <a:bodyPr/>
          <a:lstStyle/>
          <a:p>
            <a:r>
              <a:rPr lang="de-DE" cap="none" dirty="0" smtClean="0">
                <a:latin typeface="Arial" pitchFamily="34" charset="0"/>
                <a:ea typeface="ＭＳ Ｐゴシック" pitchFamily="34" charset="-128"/>
                <a:cs typeface="Arial" pitchFamily="34" charset="0"/>
              </a:rPr>
              <a:t>Technische Neuerungen auf dem Fahrzeugsektor</a:t>
            </a:r>
          </a:p>
        </p:txBody>
      </p:sp>
      <p:sp>
        <p:nvSpPr>
          <p:cNvPr id="15363" name="Inhaltsplatzhalter 2"/>
          <p:cNvSpPr>
            <a:spLocks noGrp="1"/>
          </p:cNvSpPr>
          <p:nvPr>
            <p:ph idx="1"/>
          </p:nvPr>
        </p:nvSpPr>
        <p:spPr/>
        <p:txBody>
          <a:bodyPr/>
          <a:lstStyle/>
          <a:p>
            <a:pPr lvl="1">
              <a:tabLst>
                <a:tab pos="441325" algn="l"/>
              </a:tabLst>
            </a:pPr>
            <a:r>
              <a:rPr lang="de-DE" sz="1300" dirty="0">
                <a:solidFill>
                  <a:schemeClr val="tx1"/>
                </a:solidFill>
              </a:rPr>
              <a:t> </a:t>
            </a:r>
            <a:r>
              <a:rPr lang="de-DE" sz="1300" dirty="0" smtClean="0"/>
              <a:t>2.2	Rüst- </a:t>
            </a:r>
            <a:r>
              <a:rPr lang="de-DE" sz="1300" dirty="0"/>
              <a:t>und </a:t>
            </a:r>
            <a:r>
              <a:rPr lang="de-DE" sz="1300" dirty="0" smtClean="0"/>
              <a:t>Gerätewagen</a:t>
            </a:r>
          </a:p>
          <a:p>
            <a:pPr lvl="1">
              <a:tabLst>
                <a:tab pos="441325" algn="l"/>
              </a:tabLst>
            </a:pPr>
            <a:r>
              <a:rPr lang="de-DE" sz="1300" dirty="0" smtClean="0"/>
              <a:t>2.2.1	</a:t>
            </a:r>
            <a:r>
              <a:rPr lang="de-DE" sz="1300" dirty="0"/>
              <a:t>Rüstwagen, </a:t>
            </a:r>
            <a:r>
              <a:rPr lang="de-DE" sz="1300" dirty="0" smtClean="0"/>
              <a:t>RW</a:t>
            </a:r>
          </a:p>
          <a:p>
            <a:pPr lvl="1">
              <a:tabLst>
                <a:tab pos="441325" algn="l"/>
              </a:tabLst>
            </a:pPr>
            <a:endParaRPr lang="de-DE" sz="1300" dirty="0"/>
          </a:p>
          <a:p>
            <a:pPr marL="438150">
              <a:lnSpc>
                <a:spcPct val="150000"/>
              </a:lnSpc>
              <a:spcBef>
                <a:spcPts val="0"/>
              </a:spcBef>
            </a:pPr>
            <a:r>
              <a:rPr lang="de-DE" sz="1300" dirty="0" smtClean="0"/>
              <a:t>	</a:t>
            </a:r>
            <a:r>
              <a:rPr lang="de-DE" sz="1300" dirty="0" smtClean="0">
                <a:solidFill>
                  <a:schemeClr val="tx1"/>
                </a:solidFill>
              </a:rPr>
              <a:t>Der </a:t>
            </a:r>
            <a:r>
              <a:rPr lang="de-DE" sz="1300" dirty="0">
                <a:solidFill>
                  <a:schemeClr val="tx1"/>
                </a:solidFill>
              </a:rPr>
              <a:t>Rüstwagen RW wurde nach DIN 14 555 Teil 3 genormt. Die alten </a:t>
            </a:r>
            <a:r>
              <a:rPr lang="de-DE" sz="1300" dirty="0" smtClean="0">
                <a:solidFill>
                  <a:schemeClr val="tx1"/>
                </a:solidFill>
              </a:rPr>
              <a:t> </a:t>
            </a:r>
            <a:r>
              <a:rPr lang="de-DE" sz="1300" dirty="0">
                <a:solidFill>
                  <a:schemeClr val="tx1"/>
                </a:solidFill>
              </a:rPr>
              <a:t>Normblätter für RW 1 und RW 2 wurden zurückgezogen. Das </a:t>
            </a:r>
            <a:r>
              <a:rPr lang="de-DE" sz="1300" dirty="0" smtClean="0">
                <a:solidFill>
                  <a:schemeClr val="tx1"/>
                </a:solidFill>
              </a:rPr>
              <a:t>Normblatt (05/2007) </a:t>
            </a:r>
            <a:r>
              <a:rPr lang="de-DE" sz="1300" dirty="0">
                <a:solidFill>
                  <a:schemeClr val="tx1"/>
                </a:solidFill>
              </a:rPr>
              <a:t>weist gegenüber der alten Ausführung folgende wesentliche Änderungen auf:</a:t>
            </a:r>
          </a:p>
          <a:p>
            <a:pPr marL="438150" indent="-438150"/>
            <a:r>
              <a:rPr lang="de-DE" sz="1300" dirty="0" smtClean="0">
                <a:solidFill>
                  <a:schemeClr val="tx1"/>
                </a:solidFill>
              </a:rPr>
              <a:t>a)	Rüstwagen </a:t>
            </a:r>
            <a:r>
              <a:rPr lang="de-DE" sz="1300" dirty="0">
                <a:solidFill>
                  <a:schemeClr val="tx1"/>
                </a:solidFill>
              </a:rPr>
              <a:t>RW 1 und RW 2 zu einem Rüstwagen </a:t>
            </a:r>
            <a:r>
              <a:rPr lang="de-DE" sz="1300" dirty="0" smtClean="0">
                <a:solidFill>
                  <a:schemeClr val="tx1"/>
                </a:solidFill>
              </a:rPr>
              <a:t>vereinigt;</a:t>
            </a:r>
          </a:p>
          <a:p>
            <a:pPr marL="441325" lvl="0" indent="-441325">
              <a:buAutoNum type="alphaLcParenR"/>
            </a:pPr>
            <a:r>
              <a:rPr lang="de-DE" sz="1300" dirty="0" smtClean="0">
                <a:solidFill>
                  <a:schemeClr val="tx1"/>
                </a:solidFill>
              </a:rPr>
              <a:t>Fest </a:t>
            </a:r>
            <a:r>
              <a:rPr lang="de-DE" sz="1300" dirty="0">
                <a:solidFill>
                  <a:schemeClr val="tx1"/>
                </a:solidFill>
              </a:rPr>
              <a:t>eingebauter Stromerzeuger mit mind. 22 </a:t>
            </a:r>
            <a:r>
              <a:rPr lang="de-DE" sz="1300" dirty="0" err="1">
                <a:solidFill>
                  <a:schemeClr val="tx1"/>
                </a:solidFill>
              </a:rPr>
              <a:t>kVA</a:t>
            </a:r>
            <a:endParaRPr lang="de-DE" sz="1300" dirty="0">
              <a:solidFill>
                <a:schemeClr val="tx1"/>
              </a:solidFill>
            </a:endParaRPr>
          </a:p>
          <a:p>
            <a:pPr marL="438150" lvl="0" indent="-438150"/>
            <a:r>
              <a:rPr lang="de-DE" sz="1300" dirty="0" smtClean="0">
                <a:solidFill>
                  <a:schemeClr val="tx1"/>
                </a:solidFill>
              </a:rPr>
              <a:t>c)	Anhängerlast </a:t>
            </a:r>
            <a:r>
              <a:rPr lang="de-DE" sz="1300" dirty="0">
                <a:solidFill>
                  <a:schemeClr val="tx1"/>
                </a:solidFill>
              </a:rPr>
              <a:t>und Anhängerkupplung neu geregelt;</a:t>
            </a:r>
          </a:p>
          <a:p>
            <a:pPr marL="438150" lvl="0" indent="-438150"/>
            <a:r>
              <a:rPr lang="de-DE" sz="1300" dirty="0" smtClean="0">
                <a:solidFill>
                  <a:schemeClr val="tx1"/>
                </a:solidFill>
              </a:rPr>
              <a:t>d)	Fahrzeugabmessungen </a:t>
            </a:r>
            <a:r>
              <a:rPr lang="de-DE" sz="1300" dirty="0">
                <a:solidFill>
                  <a:schemeClr val="tx1"/>
                </a:solidFill>
              </a:rPr>
              <a:t>in Höhe und Breite vergrößert;</a:t>
            </a:r>
          </a:p>
          <a:p>
            <a:pPr marL="438150" lvl="0" indent="-438150"/>
            <a:r>
              <a:rPr lang="de-DE" sz="1300" dirty="0" smtClean="0">
                <a:solidFill>
                  <a:schemeClr val="tx1"/>
                </a:solidFill>
              </a:rPr>
              <a:t>e)	max</a:t>
            </a:r>
            <a:r>
              <a:rPr lang="de-DE" sz="1300" dirty="0">
                <a:solidFill>
                  <a:schemeClr val="tx1"/>
                </a:solidFill>
              </a:rPr>
              <a:t>. Geschwindigkeit auf 100 km/h;</a:t>
            </a:r>
          </a:p>
          <a:p>
            <a:pPr marL="438150" lvl="0" indent="-438150"/>
            <a:r>
              <a:rPr lang="de-DE" sz="1300" dirty="0" smtClean="0">
                <a:solidFill>
                  <a:schemeClr val="tx1"/>
                </a:solidFill>
              </a:rPr>
              <a:t>f)	akustischer </a:t>
            </a:r>
            <a:r>
              <a:rPr lang="de-DE" sz="1300" dirty="0">
                <a:solidFill>
                  <a:schemeClr val="tx1"/>
                </a:solidFill>
              </a:rPr>
              <a:t>Alarmgeber bei Unterspannung für das Kfz aufgenommen (viele Verbraucher);</a:t>
            </a:r>
          </a:p>
          <a:p>
            <a:pPr marL="438150" lvl="0" indent="-438150"/>
            <a:r>
              <a:rPr lang="de-DE" sz="1300" dirty="0" smtClean="0">
                <a:solidFill>
                  <a:schemeClr val="tx1"/>
                </a:solidFill>
              </a:rPr>
              <a:t>g)	Anforderungen </a:t>
            </a:r>
            <a:r>
              <a:rPr lang="de-DE" sz="1300" dirty="0">
                <a:solidFill>
                  <a:schemeClr val="tx1"/>
                </a:solidFill>
              </a:rPr>
              <a:t>an die Farbgebung aufgenommen;</a:t>
            </a:r>
          </a:p>
          <a:p>
            <a:pPr>
              <a:tabLst>
                <a:tab pos="542925" algn="l"/>
              </a:tabLst>
            </a:pPr>
            <a:r>
              <a:rPr lang="de-DE" sz="1400" dirty="0" smtClean="0">
                <a:solidFill>
                  <a:schemeClr val="tx1"/>
                </a:solidFill>
              </a:rPr>
              <a:t>	</a:t>
            </a:r>
            <a:endParaRPr lang="de-DE" sz="1300" dirty="0"/>
          </a:p>
          <a:p>
            <a:pPr>
              <a:lnSpc>
                <a:spcPct val="100000"/>
              </a:lnSpc>
              <a:spcBef>
                <a:spcPts val="0"/>
              </a:spcBef>
              <a:spcAft>
                <a:spcPts val="0"/>
              </a:spcAft>
            </a:pPr>
            <a:endParaRPr lang="de-DE" sz="1300" b="1" dirty="0">
              <a:solidFill>
                <a:schemeClr val="tx1"/>
              </a:solidFill>
            </a:endParaRPr>
          </a:p>
          <a:p>
            <a:pPr lvl="0">
              <a:lnSpc>
                <a:spcPct val="100000"/>
              </a:lnSpc>
              <a:spcBef>
                <a:spcPts val="0"/>
              </a:spcBef>
              <a:spcAft>
                <a:spcPts val="0"/>
              </a:spcAft>
              <a:tabLst>
                <a:tab pos="719138" algn="l"/>
              </a:tabLst>
            </a:pPr>
            <a:r>
              <a:rPr lang="de-DE" sz="1300" dirty="0">
                <a:solidFill>
                  <a:schemeClr val="tx1"/>
                </a:solidFill>
              </a:rPr>
              <a:t> </a:t>
            </a:r>
            <a:endParaRPr lang="de-DE" sz="1300" dirty="0">
              <a:ea typeface="Calibri"/>
              <a:cs typeface="Times New Roman"/>
            </a:endParaRPr>
          </a:p>
        </p:txBody>
      </p:sp>
    </p:spTree>
    <p:extLst>
      <p:ext uri="{BB962C8B-B14F-4D97-AF65-F5344CB8AC3E}">
        <p14:creationId xmlns:p14="http://schemas.microsoft.com/office/powerpoint/2010/main" val="9049422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p:txBody>
          <a:bodyPr/>
          <a:lstStyle/>
          <a:p>
            <a:r>
              <a:rPr lang="de-DE" cap="none" dirty="0" smtClean="0">
                <a:latin typeface="Arial" pitchFamily="34" charset="0"/>
                <a:ea typeface="ＭＳ Ｐゴシック" pitchFamily="34" charset="-128"/>
                <a:cs typeface="Arial" pitchFamily="34" charset="0"/>
              </a:rPr>
              <a:t>Technische Neuerungen auf dem Fahrzeugsektor</a:t>
            </a:r>
          </a:p>
        </p:txBody>
      </p:sp>
      <p:sp>
        <p:nvSpPr>
          <p:cNvPr id="15363" name="Inhaltsplatzhalter 2"/>
          <p:cNvSpPr>
            <a:spLocks noGrp="1"/>
          </p:cNvSpPr>
          <p:nvPr>
            <p:ph idx="1"/>
          </p:nvPr>
        </p:nvSpPr>
        <p:spPr/>
        <p:txBody>
          <a:bodyPr/>
          <a:lstStyle/>
          <a:p>
            <a:pPr>
              <a:lnSpc>
                <a:spcPct val="100000"/>
              </a:lnSpc>
              <a:spcBef>
                <a:spcPts val="0"/>
              </a:spcBef>
              <a:buAutoNum type="alphaLcParenR" startAt="8"/>
              <a:tabLst>
                <a:tab pos="542925" algn="l"/>
              </a:tabLst>
            </a:pPr>
            <a:r>
              <a:rPr lang="de-DE" sz="1300" dirty="0" smtClean="0">
                <a:solidFill>
                  <a:schemeClr val="tx1"/>
                </a:solidFill>
              </a:rPr>
              <a:t>feuerwehrtechnische </a:t>
            </a:r>
            <a:r>
              <a:rPr lang="de-DE" sz="1300" dirty="0">
                <a:solidFill>
                  <a:schemeClr val="tx1"/>
                </a:solidFill>
              </a:rPr>
              <a:t>Beladung vollständig überarbeitet:</a:t>
            </a:r>
            <a:br>
              <a:rPr lang="de-DE" sz="1300" dirty="0">
                <a:solidFill>
                  <a:schemeClr val="tx1"/>
                </a:solidFill>
              </a:rPr>
            </a:br>
            <a:r>
              <a:rPr lang="de-DE" sz="1300" dirty="0">
                <a:solidFill>
                  <a:schemeClr val="tx1"/>
                </a:solidFill>
              </a:rPr>
              <a:t>- viele nützliche Geräte, die nicht in den Löschfahrzeugen </a:t>
            </a:r>
            <a:r>
              <a:rPr lang="de-DE" sz="1300" dirty="0" err="1">
                <a:solidFill>
                  <a:schemeClr val="tx1"/>
                </a:solidFill>
              </a:rPr>
              <a:t>verlastet</a:t>
            </a:r>
            <a:r>
              <a:rPr lang="de-DE" sz="1300" dirty="0">
                <a:solidFill>
                  <a:schemeClr val="tx1"/>
                </a:solidFill>
              </a:rPr>
              <a:t> sind,</a:t>
            </a:r>
            <a:br>
              <a:rPr lang="de-DE" sz="1300" dirty="0">
                <a:solidFill>
                  <a:schemeClr val="tx1"/>
                </a:solidFill>
              </a:rPr>
            </a:br>
            <a:r>
              <a:rPr lang="de-DE" sz="1300" dirty="0">
                <a:solidFill>
                  <a:schemeClr val="tx1"/>
                </a:solidFill>
              </a:rPr>
              <a:t>  wurden aufgenommen;</a:t>
            </a:r>
            <a:br>
              <a:rPr lang="de-DE" sz="1300" dirty="0">
                <a:solidFill>
                  <a:schemeClr val="tx1"/>
                </a:solidFill>
              </a:rPr>
            </a:br>
            <a:r>
              <a:rPr lang="de-DE" sz="1300" dirty="0">
                <a:solidFill>
                  <a:schemeClr val="tx1"/>
                </a:solidFill>
              </a:rPr>
              <a:t>- Standard- und Zusatzbeladung vollständig überarbeitet;</a:t>
            </a:r>
            <a:br>
              <a:rPr lang="de-DE" sz="1300" dirty="0">
                <a:solidFill>
                  <a:schemeClr val="tx1"/>
                </a:solidFill>
              </a:rPr>
            </a:br>
            <a:r>
              <a:rPr lang="de-DE" sz="1300" dirty="0">
                <a:solidFill>
                  <a:schemeClr val="tx1"/>
                </a:solidFill>
              </a:rPr>
              <a:t>- viele Wunschbeladungen sind möglich;</a:t>
            </a:r>
            <a:br>
              <a:rPr lang="de-DE" sz="1300" dirty="0">
                <a:solidFill>
                  <a:schemeClr val="tx1"/>
                </a:solidFill>
              </a:rPr>
            </a:br>
            <a:r>
              <a:rPr lang="de-DE" sz="1300" dirty="0">
                <a:solidFill>
                  <a:schemeClr val="tx1"/>
                </a:solidFill>
              </a:rPr>
              <a:t>- Beladeplan vollständig entfallen</a:t>
            </a:r>
            <a:r>
              <a:rPr lang="de-DE" sz="1300" dirty="0" smtClean="0">
                <a:solidFill>
                  <a:schemeClr val="tx1"/>
                </a:solidFill>
              </a:rPr>
              <a:t>;</a:t>
            </a:r>
          </a:p>
          <a:p>
            <a:pPr>
              <a:lnSpc>
                <a:spcPct val="150000"/>
              </a:lnSpc>
              <a:spcBef>
                <a:spcPts val="0"/>
              </a:spcBef>
              <a:buAutoNum type="alphaLcParenR" startAt="8"/>
              <a:tabLst>
                <a:tab pos="542925" algn="l"/>
              </a:tabLst>
            </a:pPr>
            <a:r>
              <a:rPr lang="de-DE" sz="1300" dirty="0">
                <a:solidFill>
                  <a:schemeClr val="tx1"/>
                </a:solidFill>
              </a:rPr>
              <a:t>zulässige Gesamtmasse 14.000 </a:t>
            </a:r>
            <a:r>
              <a:rPr lang="de-DE" sz="1300" dirty="0" smtClean="0">
                <a:solidFill>
                  <a:schemeClr val="tx1"/>
                </a:solidFill>
              </a:rPr>
              <a:t>kg</a:t>
            </a:r>
          </a:p>
          <a:p>
            <a:pPr>
              <a:lnSpc>
                <a:spcPct val="100000"/>
              </a:lnSpc>
              <a:spcBef>
                <a:spcPts val="0"/>
              </a:spcBef>
              <a:buAutoNum type="alphaLcParenR" startAt="8"/>
              <a:tabLst>
                <a:tab pos="542925" algn="l"/>
              </a:tabLst>
            </a:pPr>
            <a:r>
              <a:rPr lang="de-DE" sz="1300" dirty="0">
                <a:solidFill>
                  <a:schemeClr val="tx1"/>
                </a:solidFill>
              </a:rPr>
              <a:t>Zugeinrichtung mit maschinellem Antrieb (Winde) nach DIN 14 584, Ausgabe</a:t>
            </a:r>
            <a:br>
              <a:rPr lang="de-DE" sz="1300" dirty="0">
                <a:solidFill>
                  <a:schemeClr val="tx1"/>
                </a:solidFill>
              </a:rPr>
            </a:br>
            <a:r>
              <a:rPr lang="de-DE" sz="1300" dirty="0" smtClean="0">
                <a:solidFill>
                  <a:schemeClr val="tx1"/>
                </a:solidFill>
              </a:rPr>
              <a:t>12/2002;</a:t>
            </a:r>
            <a:r>
              <a:rPr lang="de-DE" sz="1400" dirty="0" smtClean="0"/>
              <a:t/>
            </a:r>
            <a:br>
              <a:rPr lang="de-DE" sz="1400" dirty="0" smtClean="0"/>
            </a:br>
            <a:r>
              <a:rPr lang="de-DE" sz="1300" dirty="0" smtClean="0">
                <a:solidFill>
                  <a:schemeClr val="tx1"/>
                </a:solidFill>
              </a:rPr>
              <a:t>Folgende </a:t>
            </a:r>
            <a:r>
              <a:rPr lang="de-DE" sz="1300" dirty="0">
                <a:solidFill>
                  <a:schemeClr val="tx1"/>
                </a:solidFill>
              </a:rPr>
              <a:t>wesentliche Änderungen sind eingearbeitet:</a:t>
            </a:r>
          </a:p>
          <a:p>
            <a:r>
              <a:rPr lang="de-DE" sz="1300" dirty="0" smtClean="0">
                <a:solidFill>
                  <a:schemeClr val="tx1"/>
                </a:solidFill>
              </a:rPr>
              <a:t>a)	Aufbau </a:t>
            </a:r>
            <a:r>
              <a:rPr lang="de-DE" sz="1300" dirty="0">
                <a:solidFill>
                  <a:schemeClr val="tx1"/>
                </a:solidFill>
              </a:rPr>
              <a:t>der Norm entsprechend den Regeln für die Abfassung und Gestaltung von Sicherheitsnormen nach DIN EN 14 414;</a:t>
            </a:r>
          </a:p>
          <a:p>
            <a:pPr lvl="0">
              <a:lnSpc>
                <a:spcPct val="150000"/>
              </a:lnSpc>
              <a:spcBef>
                <a:spcPts val="0"/>
              </a:spcBef>
            </a:pPr>
            <a:r>
              <a:rPr lang="de-DE" sz="1300" dirty="0" smtClean="0">
                <a:solidFill>
                  <a:schemeClr val="tx1"/>
                </a:solidFill>
              </a:rPr>
              <a:t>b)	Gefährdungsanalyse </a:t>
            </a:r>
            <a:r>
              <a:rPr lang="de-DE" sz="1300" dirty="0">
                <a:solidFill>
                  <a:schemeClr val="tx1"/>
                </a:solidFill>
              </a:rPr>
              <a:t>nach DIN EN 1050 aufgenommen;</a:t>
            </a:r>
          </a:p>
          <a:p>
            <a:pPr lvl="0">
              <a:lnSpc>
                <a:spcPct val="150000"/>
              </a:lnSpc>
              <a:spcBef>
                <a:spcPts val="0"/>
              </a:spcBef>
            </a:pPr>
            <a:r>
              <a:rPr lang="de-DE" sz="1300" dirty="0" smtClean="0">
                <a:solidFill>
                  <a:schemeClr val="tx1"/>
                </a:solidFill>
              </a:rPr>
              <a:t>c)	Sicherheitsanforderungen </a:t>
            </a:r>
            <a:r>
              <a:rPr lang="de-DE" sz="1300" dirty="0">
                <a:solidFill>
                  <a:schemeClr val="tx1"/>
                </a:solidFill>
              </a:rPr>
              <a:t>sowie deren Prüfungen entsprechend der Gefährdungsanalyse erweitert;</a:t>
            </a:r>
          </a:p>
          <a:p>
            <a:pPr lvl="0">
              <a:lnSpc>
                <a:spcPct val="150000"/>
              </a:lnSpc>
              <a:spcBef>
                <a:spcPts val="0"/>
              </a:spcBef>
            </a:pPr>
            <a:r>
              <a:rPr lang="de-DE" sz="1300" dirty="0" smtClean="0">
                <a:solidFill>
                  <a:schemeClr val="tx1"/>
                </a:solidFill>
              </a:rPr>
              <a:t>d)	Feststellbremse an allen Rädern;</a:t>
            </a:r>
            <a:endParaRPr lang="de-DE" sz="1300" dirty="0">
              <a:solidFill>
                <a:schemeClr val="tx1"/>
              </a:solidFill>
            </a:endParaRPr>
          </a:p>
          <a:p>
            <a:pPr lvl="0">
              <a:lnSpc>
                <a:spcPct val="150000"/>
              </a:lnSpc>
              <a:spcBef>
                <a:spcPts val="0"/>
              </a:spcBef>
              <a:buAutoNum type="alphaLcParenR" startAt="5"/>
            </a:pPr>
            <a:r>
              <a:rPr lang="de-DE" sz="1300" dirty="0" smtClean="0">
                <a:solidFill>
                  <a:schemeClr val="tx1"/>
                </a:solidFill>
              </a:rPr>
              <a:t>Fernbedienung </a:t>
            </a:r>
            <a:r>
              <a:rPr lang="de-DE" sz="1300" dirty="0">
                <a:solidFill>
                  <a:schemeClr val="tx1"/>
                </a:solidFill>
              </a:rPr>
              <a:t>Winde zulässig</a:t>
            </a:r>
            <a:r>
              <a:rPr lang="de-DE" sz="1300" dirty="0" smtClean="0">
                <a:solidFill>
                  <a:schemeClr val="tx1"/>
                </a:solidFill>
              </a:rPr>
              <a:t>.</a:t>
            </a:r>
            <a:r>
              <a:rPr lang="de-DE" sz="1300" dirty="0">
                <a:solidFill>
                  <a:schemeClr val="tx1"/>
                </a:solidFill>
              </a:rPr>
              <a:t> </a:t>
            </a:r>
            <a:endParaRPr lang="de-DE" sz="1300" dirty="0" smtClean="0">
              <a:solidFill>
                <a:schemeClr val="tx1"/>
              </a:solidFill>
            </a:endParaRPr>
          </a:p>
          <a:p>
            <a:pPr marL="0" lvl="0" indent="0">
              <a:lnSpc>
                <a:spcPct val="150000"/>
              </a:lnSpc>
              <a:spcBef>
                <a:spcPts val="0"/>
              </a:spcBef>
            </a:pPr>
            <a:r>
              <a:rPr lang="de-DE" sz="1300" dirty="0" smtClean="0">
                <a:solidFill>
                  <a:schemeClr val="tx1"/>
                </a:solidFill>
              </a:rPr>
              <a:t>Ein </a:t>
            </a:r>
            <a:r>
              <a:rPr lang="de-DE" sz="1300" dirty="0">
                <a:solidFill>
                  <a:schemeClr val="tx1"/>
                </a:solidFill>
              </a:rPr>
              <a:t>Arbeitskreis des FNFW </a:t>
            </a:r>
            <a:r>
              <a:rPr lang="de-DE" sz="1300" dirty="0" smtClean="0">
                <a:solidFill>
                  <a:schemeClr val="tx1"/>
                </a:solidFill>
              </a:rPr>
              <a:t>überarbeitet z.Z. </a:t>
            </a:r>
            <a:r>
              <a:rPr lang="de-DE" sz="1300" dirty="0">
                <a:solidFill>
                  <a:schemeClr val="tx1"/>
                </a:solidFill>
              </a:rPr>
              <a:t>diese </a:t>
            </a:r>
            <a:r>
              <a:rPr lang="de-DE" sz="1300" dirty="0" smtClean="0">
                <a:solidFill>
                  <a:schemeClr val="tx1"/>
                </a:solidFill>
              </a:rPr>
              <a:t>Norm. </a:t>
            </a:r>
            <a:r>
              <a:rPr lang="de-DE" sz="1300" dirty="0">
                <a:solidFill>
                  <a:schemeClr val="tx1"/>
                </a:solidFill>
              </a:rPr>
              <a:t>Insbesondere die </a:t>
            </a:r>
            <a:r>
              <a:rPr lang="de-DE" sz="1300" dirty="0" smtClean="0">
                <a:solidFill>
                  <a:schemeClr val="tx1"/>
                </a:solidFill>
              </a:rPr>
              <a:t>Werkzeugsätze nach </a:t>
            </a:r>
            <a:br>
              <a:rPr lang="de-DE" sz="1300" dirty="0" smtClean="0">
                <a:solidFill>
                  <a:schemeClr val="tx1"/>
                </a:solidFill>
              </a:rPr>
            </a:br>
            <a:r>
              <a:rPr lang="de-DE" sz="1300" dirty="0" smtClean="0">
                <a:solidFill>
                  <a:schemeClr val="tx1"/>
                </a:solidFill>
              </a:rPr>
              <a:t>DIN </a:t>
            </a:r>
            <a:r>
              <a:rPr lang="de-DE" sz="1300" dirty="0">
                <a:solidFill>
                  <a:schemeClr val="tx1"/>
                </a:solidFill>
              </a:rPr>
              <a:t>14 </a:t>
            </a:r>
            <a:r>
              <a:rPr lang="de-DE" sz="1300" dirty="0" smtClean="0">
                <a:solidFill>
                  <a:schemeClr val="tx1"/>
                </a:solidFill>
              </a:rPr>
              <a:t>800 </a:t>
            </a:r>
            <a:r>
              <a:rPr lang="de-DE" sz="1300" dirty="0">
                <a:solidFill>
                  <a:schemeClr val="tx1"/>
                </a:solidFill>
              </a:rPr>
              <a:t>wurden eingearbeitet. </a:t>
            </a:r>
            <a:endParaRPr lang="de-DE" sz="1300" dirty="0" smtClean="0">
              <a:solidFill>
                <a:schemeClr val="tx1"/>
              </a:solidFill>
            </a:endParaRPr>
          </a:p>
          <a:p>
            <a:endParaRPr lang="de-DE" sz="1300" b="1" dirty="0">
              <a:solidFill>
                <a:schemeClr val="tx1"/>
              </a:solidFill>
            </a:endParaRPr>
          </a:p>
          <a:p>
            <a:pPr lvl="0">
              <a:lnSpc>
                <a:spcPct val="100000"/>
              </a:lnSpc>
              <a:spcBef>
                <a:spcPts val="0"/>
              </a:spcBef>
              <a:spcAft>
                <a:spcPts val="0"/>
              </a:spcAft>
              <a:tabLst>
                <a:tab pos="719138" algn="l"/>
              </a:tabLst>
            </a:pPr>
            <a:r>
              <a:rPr lang="de-DE" sz="1300" dirty="0">
                <a:solidFill>
                  <a:schemeClr val="tx1"/>
                </a:solidFill>
              </a:rPr>
              <a:t> </a:t>
            </a:r>
            <a:endParaRPr lang="de-DE" sz="1300" dirty="0">
              <a:ea typeface="Calibri"/>
              <a:cs typeface="Times New Roman"/>
            </a:endParaRPr>
          </a:p>
        </p:txBody>
      </p:sp>
    </p:spTree>
    <p:extLst>
      <p:ext uri="{BB962C8B-B14F-4D97-AF65-F5344CB8AC3E}">
        <p14:creationId xmlns:p14="http://schemas.microsoft.com/office/powerpoint/2010/main" val="13871505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p:txBody>
          <a:bodyPr/>
          <a:lstStyle/>
          <a:p>
            <a:r>
              <a:rPr lang="de-DE" cap="none" dirty="0" smtClean="0">
                <a:latin typeface="Arial" pitchFamily="34" charset="0"/>
                <a:ea typeface="ＭＳ Ｐゴシック" pitchFamily="34" charset="-128"/>
                <a:cs typeface="Arial" pitchFamily="34" charset="0"/>
              </a:rPr>
              <a:t>Technische Neuerungen auf dem Fahrzeugsektor</a:t>
            </a:r>
          </a:p>
        </p:txBody>
      </p:sp>
      <p:sp>
        <p:nvSpPr>
          <p:cNvPr id="15363" name="Inhaltsplatzhalter 2"/>
          <p:cNvSpPr>
            <a:spLocks noGrp="1"/>
          </p:cNvSpPr>
          <p:nvPr>
            <p:ph idx="1"/>
          </p:nvPr>
        </p:nvSpPr>
        <p:spPr/>
        <p:txBody>
          <a:bodyPr/>
          <a:lstStyle/>
          <a:p>
            <a:pPr lvl="0">
              <a:lnSpc>
                <a:spcPct val="100000"/>
              </a:lnSpc>
              <a:spcBef>
                <a:spcPts val="600"/>
              </a:spcBef>
              <a:spcAft>
                <a:spcPts val="600"/>
              </a:spcAft>
              <a:buFont typeface="+mj-lt"/>
              <a:buAutoNum type="arabicPeriod"/>
            </a:pPr>
            <a:r>
              <a:rPr lang="de-DE" sz="1300" b="1" dirty="0">
                <a:solidFill>
                  <a:schemeClr val="tx1"/>
                </a:solidFill>
                <a:ea typeface="Calibri"/>
                <a:cs typeface="Times New Roman"/>
              </a:rPr>
              <a:t>Allgemeines </a:t>
            </a:r>
            <a:endParaRPr lang="de-DE" sz="1300" dirty="0">
              <a:solidFill>
                <a:schemeClr val="tx1"/>
              </a:solidFill>
              <a:ea typeface="Calibri"/>
              <a:cs typeface="Times New Roman"/>
            </a:endParaRPr>
          </a:p>
          <a:p>
            <a:pPr indent="17463">
              <a:lnSpc>
                <a:spcPct val="100000"/>
              </a:lnSpc>
              <a:spcBef>
                <a:spcPts val="600"/>
              </a:spcBef>
              <a:spcAft>
                <a:spcPts val="600"/>
              </a:spcAft>
            </a:pPr>
            <a:r>
              <a:rPr lang="de-DE" sz="1300" dirty="0">
                <a:solidFill>
                  <a:schemeClr val="tx1"/>
                </a:solidFill>
                <a:ea typeface="Calibri"/>
                <a:cs typeface="Times New Roman"/>
              </a:rPr>
              <a:t>In den letzten Jahren gab es wesentliche Veränderungen bei der Normung der Feuerwehrfahrzeuge. Aufgrund von europäischen Normen mussten verschiedene deutsche Normen zurückgezogen und ersetzt werden. Bei der Beschaffung von Feuerwehrfahrzeugen sind folgende Grundsatznormen zu beachten</a:t>
            </a:r>
            <a:r>
              <a:rPr lang="de-DE" sz="1300" dirty="0" smtClean="0">
                <a:solidFill>
                  <a:schemeClr val="tx1"/>
                </a:solidFill>
                <a:ea typeface="Calibri"/>
                <a:cs typeface="Times New Roman"/>
              </a:rPr>
              <a:t>:</a:t>
            </a:r>
            <a:r>
              <a:rPr lang="de-DE" sz="1300" dirty="0">
                <a:solidFill>
                  <a:schemeClr val="tx1"/>
                </a:solidFill>
                <a:ea typeface="Calibri"/>
                <a:cs typeface="Times New Roman"/>
              </a:rPr>
              <a:t> </a:t>
            </a:r>
            <a:endParaRPr lang="de-DE" sz="1300" dirty="0" smtClean="0">
              <a:solidFill>
                <a:schemeClr val="tx1"/>
              </a:solidFill>
              <a:ea typeface="Calibri"/>
              <a:cs typeface="Times New Roman"/>
            </a:endParaRPr>
          </a:p>
          <a:p>
            <a:pPr lvl="0">
              <a:lnSpc>
                <a:spcPct val="100000"/>
              </a:lnSpc>
              <a:spcBef>
                <a:spcPts val="600"/>
              </a:spcBef>
              <a:spcAft>
                <a:spcPts val="600"/>
              </a:spcAft>
              <a:buFont typeface="+mj-lt"/>
              <a:buAutoNum type="alphaLcParenR"/>
            </a:pPr>
            <a:r>
              <a:rPr lang="de-DE" sz="1300" dirty="0" smtClean="0">
                <a:solidFill>
                  <a:schemeClr val="tx1"/>
                </a:solidFill>
                <a:ea typeface="Calibri"/>
                <a:cs typeface="Times New Roman"/>
              </a:rPr>
              <a:t>DIN EN 1846 – „Feuerwehrfahrzeuge“</a:t>
            </a:r>
            <a:br>
              <a:rPr lang="de-DE" sz="1300" dirty="0" smtClean="0">
                <a:solidFill>
                  <a:schemeClr val="tx1"/>
                </a:solidFill>
                <a:ea typeface="Calibri"/>
                <a:cs typeface="Times New Roman"/>
              </a:rPr>
            </a:br>
            <a:r>
              <a:rPr lang="de-DE" sz="1300" dirty="0" smtClean="0">
                <a:solidFill>
                  <a:schemeClr val="tx1"/>
                </a:solidFill>
                <a:ea typeface="Calibri"/>
                <a:cs typeface="Times New Roman"/>
              </a:rPr>
              <a:t>Teil 1: Nomenklatur und Bezeichnung</a:t>
            </a:r>
          </a:p>
          <a:p>
            <a:pPr marL="457200" indent="-96838">
              <a:lnSpc>
                <a:spcPct val="100000"/>
              </a:lnSpc>
              <a:spcBef>
                <a:spcPts val="600"/>
              </a:spcBef>
              <a:spcAft>
                <a:spcPts val="600"/>
              </a:spcAft>
            </a:pPr>
            <a:r>
              <a:rPr lang="de-DE" sz="1300" dirty="0" smtClean="0">
                <a:solidFill>
                  <a:schemeClr val="tx1"/>
                </a:solidFill>
                <a:ea typeface="Calibri"/>
                <a:cs typeface="Times New Roman"/>
              </a:rPr>
              <a:t>Teil </a:t>
            </a:r>
            <a:r>
              <a:rPr lang="de-DE" sz="1300" dirty="0">
                <a:solidFill>
                  <a:schemeClr val="tx1"/>
                </a:solidFill>
                <a:ea typeface="Calibri"/>
                <a:cs typeface="Times New Roman"/>
              </a:rPr>
              <a:t>2: Allgemeine Anforderungen, Sicherheit und </a:t>
            </a:r>
            <a:r>
              <a:rPr lang="de-DE" sz="1300" dirty="0" smtClean="0">
                <a:solidFill>
                  <a:schemeClr val="tx1"/>
                </a:solidFill>
                <a:ea typeface="Calibri"/>
                <a:cs typeface="Times New Roman"/>
              </a:rPr>
              <a:t>Leistung</a:t>
            </a:r>
          </a:p>
          <a:p>
            <a:pPr marL="457200" indent="-96838">
              <a:lnSpc>
                <a:spcPct val="100000"/>
              </a:lnSpc>
              <a:spcBef>
                <a:spcPts val="600"/>
              </a:spcBef>
              <a:spcAft>
                <a:spcPts val="600"/>
              </a:spcAft>
            </a:pPr>
            <a:r>
              <a:rPr lang="de-DE" sz="1300" dirty="0" smtClean="0">
                <a:solidFill>
                  <a:schemeClr val="tx1"/>
                </a:solidFill>
                <a:ea typeface="Calibri"/>
                <a:cs typeface="Times New Roman"/>
              </a:rPr>
              <a:t>Teil </a:t>
            </a:r>
            <a:r>
              <a:rPr lang="de-DE" sz="1300" dirty="0">
                <a:solidFill>
                  <a:schemeClr val="tx1"/>
                </a:solidFill>
                <a:ea typeface="Calibri"/>
                <a:cs typeface="Times New Roman"/>
              </a:rPr>
              <a:t>3: Fest eingebaute Ausrüstung, Sicherheit und </a:t>
            </a:r>
            <a:r>
              <a:rPr lang="de-DE" sz="1300" dirty="0" smtClean="0">
                <a:solidFill>
                  <a:schemeClr val="tx1"/>
                </a:solidFill>
                <a:ea typeface="Calibri"/>
                <a:cs typeface="Times New Roman"/>
              </a:rPr>
              <a:t>Leistungsanforderung.</a:t>
            </a:r>
            <a:endParaRPr lang="de-DE" sz="1300" dirty="0">
              <a:solidFill>
                <a:schemeClr val="tx1"/>
              </a:solidFill>
              <a:ea typeface="Calibri"/>
              <a:cs typeface="Times New Roman"/>
            </a:endParaRPr>
          </a:p>
          <a:p>
            <a:pPr marL="457200" indent="-96838">
              <a:lnSpc>
                <a:spcPct val="100000"/>
              </a:lnSpc>
              <a:spcBef>
                <a:spcPts val="600"/>
              </a:spcBef>
              <a:spcAft>
                <a:spcPts val="600"/>
              </a:spcAft>
            </a:pPr>
            <a:r>
              <a:rPr lang="de-DE" sz="1300" dirty="0" smtClean="0">
                <a:solidFill>
                  <a:schemeClr val="tx1"/>
                </a:solidFill>
                <a:ea typeface="Calibri"/>
                <a:cs typeface="Times New Roman"/>
              </a:rPr>
              <a:t>b)	Anforderungen an Feuerwehrfahrzeuge in RLP, neuester Stand   (Internet)</a:t>
            </a:r>
          </a:p>
          <a:p>
            <a:pPr marL="0" lvl="0" indent="0">
              <a:lnSpc>
                <a:spcPct val="100000"/>
              </a:lnSpc>
              <a:spcBef>
                <a:spcPts val="600"/>
              </a:spcBef>
              <a:spcAft>
                <a:spcPts val="600"/>
              </a:spcAft>
              <a:tabLst>
                <a:tab pos="360363" algn="l"/>
              </a:tabLst>
            </a:pPr>
            <a:r>
              <a:rPr lang="de-DE" sz="1300" dirty="0" smtClean="0">
                <a:solidFill>
                  <a:schemeClr val="tx1"/>
                </a:solidFill>
                <a:ea typeface="Calibri"/>
                <a:cs typeface="Times New Roman"/>
              </a:rPr>
              <a:t>	c</a:t>
            </a:r>
            <a:r>
              <a:rPr lang="de-DE" sz="1300" dirty="0" smtClean="0">
                <a:solidFill>
                  <a:schemeClr val="tx1"/>
                </a:solidFill>
                <a:ea typeface="Calibri"/>
                <a:cs typeface="Times New Roman"/>
              </a:rPr>
              <a:t>)	</a:t>
            </a:r>
            <a:r>
              <a:rPr lang="de-DE" sz="1300" dirty="0" err="1" smtClean="0">
                <a:solidFill>
                  <a:schemeClr val="tx1"/>
                </a:solidFill>
                <a:ea typeface="Calibri"/>
                <a:cs typeface="Times New Roman"/>
              </a:rPr>
              <a:t>Restnorm</a:t>
            </a:r>
            <a:r>
              <a:rPr lang="de-DE" sz="1300" dirty="0" smtClean="0">
                <a:solidFill>
                  <a:schemeClr val="tx1"/>
                </a:solidFill>
                <a:ea typeface="Calibri"/>
                <a:cs typeface="Times New Roman"/>
              </a:rPr>
              <a:t>  </a:t>
            </a:r>
            <a:r>
              <a:rPr lang="de-DE" sz="1300" dirty="0">
                <a:solidFill>
                  <a:schemeClr val="tx1"/>
                </a:solidFill>
                <a:ea typeface="Calibri"/>
                <a:cs typeface="Times New Roman"/>
              </a:rPr>
              <a:t>E DIN 14 502-2 Allgemeine Anforderungen (Entwurf)</a:t>
            </a:r>
          </a:p>
          <a:p>
            <a:pPr marL="0" lvl="0" indent="0" defTabSz="360363">
              <a:lnSpc>
                <a:spcPct val="100000"/>
              </a:lnSpc>
              <a:spcBef>
                <a:spcPts val="600"/>
              </a:spcBef>
              <a:spcAft>
                <a:spcPts val="600"/>
              </a:spcAft>
            </a:pPr>
            <a:r>
              <a:rPr lang="de-DE" sz="1300" dirty="0" smtClean="0">
                <a:solidFill>
                  <a:schemeClr val="tx1"/>
                </a:solidFill>
                <a:ea typeface="Calibri"/>
                <a:cs typeface="Times New Roman"/>
              </a:rPr>
              <a:t>	d</a:t>
            </a:r>
            <a:r>
              <a:rPr lang="de-DE" sz="1300" dirty="0" smtClean="0">
                <a:solidFill>
                  <a:schemeClr val="tx1"/>
                </a:solidFill>
                <a:ea typeface="Calibri"/>
                <a:cs typeface="Times New Roman"/>
              </a:rPr>
              <a:t>)	</a:t>
            </a:r>
            <a:r>
              <a:rPr lang="de-DE" sz="1300" dirty="0" smtClean="0">
                <a:solidFill>
                  <a:schemeClr val="tx1"/>
                </a:solidFill>
                <a:ea typeface="Calibri"/>
                <a:cs typeface="Times New Roman"/>
              </a:rPr>
              <a:t>    DIN </a:t>
            </a:r>
            <a:r>
              <a:rPr lang="de-DE" sz="1300" dirty="0">
                <a:solidFill>
                  <a:schemeClr val="tx1"/>
                </a:solidFill>
                <a:ea typeface="Calibri"/>
                <a:cs typeface="Times New Roman"/>
              </a:rPr>
              <a:t>14 502-3 Farbgebung und besondere Kennzeichnung</a:t>
            </a:r>
          </a:p>
          <a:p>
            <a:pPr marL="0" lvl="0" indent="0">
              <a:lnSpc>
                <a:spcPct val="100000"/>
              </a:lnSpc>
              <a:spcBef>
                <a:spcPts val="600"/>
              </a:spcBef>
              <a:spcAft>
                <a:spcPts val="600"/>
              </a:spcAft>
              <a:tabLst>
                <a:tab pos="360363" algn="l"/>
              </a:tabLst>
            </a:pPr>
            <a:r>
              <a:rPr lang="de-DE" sz="1300" dirty="0" smtClean="0">
                <a:solidFill>
                  <a:schemeClr val="tx1"/>
                </a:solidFill>
                <a:ea typeface="Calibri"/>
                <a:cs typeface="Times New Roman"/>
              </a:rPr>
              <a:t>	e</a:t>
            </a:r>
            <a:r>
              <a:rPr lang="de-DE" sz="1300" dirty="0" smtClean="0">
                <a:solidFill>
                  <a:schemeClr val="tx1"/>
                </a:solidFill>
                <a:ea typeface="Calibri"/>
                <a:cs typeface="Times New Roman"/>
              </a:rPr>
              <a:t>)	Feuerwehrfahrzeug-Konzeption </a:t>
            </a:r>
            <a:r>
              <a:rPr lang="de-DE" sz="1300" dirty="0">
                <a:solidFill>
                  <a:schemeClr val="tx1"/>
                </a:solidFill>
                <a:ea typeface="Calibri"/>
                <a:cs typeface="Times New Roman"/>
              </a:rPr>
              <a:t>des DIN-FNFW, </a:t>
            </a:r>
            <a:r>
              <a:rPr lang="de-DE" sz="1300" dirty="0" smtClean="0">
                <a:solidFill>
                  <a:schemeClr val="tx1"/>
                </a:solidFill>
                <a:ea typeface="Calibri"/>
                <a:cs typeface="Times New Roman"/>
              </a:rPr>
              <a:t>neuester Stand  (Internet)</a:t>
            </a:r>
            <a:endParaRPr lang="de-DE" sz="1300" dirty="0">
              <a:solidFill>
                <a:schemeClr val="tx1"/>
              </a:solidFill>
              <a:ea typeface="Calibri"/>
              <a:cs typeface="Times New Roman"/>
            </a:endParaRPr>
          </a:p>
          <a:p>
            <a:pPr marL="0" indent="0"/>
            <a:endParaRPr lang="de-DE" sz="1300" dirty="0" smtClean="0">
              <a:latin typeface="Arial" pitchFamily="34" charset="0"/>
              <a:ea typeface="ＭＳ Ｐゴシック" pitchFamily="34" charset="-128"/>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p:txBody>
          <a:bodyPr/>
          <a:lstStyle/>
          <a:p>
            <a:r>
              <a:rPr lang="de-DE" cap="none" dirty="0" smtClean="0">
                <a:latin typeface="Arial" pitchFamily="34" charset="0"/>
                <a:ea typeface="ＭＳ Ｐゴシック" pitchFamily="34" charset="-128"/>
                <a:cs typeface="Arial" pitchFamily="34" charset="0"/>
              </a:rPr>
              <a:t>Technische Neuerungen auf dem Fahrzeugsektor</a:t>
            </a:r>
          </a:p>
        </p:txBody>
      </p:sp>
      <p:sp>
        <p:nvSpPr>
          <p:cNvPr id="15363" name="Inhaltsplatzhalter 2"/>
          <p:cNvSpPr>
            <a:spLocks noGrp="1"/>
          </p:cNvSpPr>
          <p:nvPr>
            <p:ph idx="1"/>
          </p:nvPr>
        </p:nvSpPr>
        <p:spPr/>
        <p:txBody>
          <a:bodyPr/>
          <a:lstStyle/>
          <a:p>
            <a:pPr marL="0" lvl="2" indent="0">
              <a:buNone/>
              <a:tabLst>
                <a:tab pos="357188" algn="l"/>
                <a:tab pos="630238" algn="l"/>
              </a:tabLst>
            </a:pPr>
            <a:r>
              <a:rPr lang="de-DE" sz="1300" dirty="0" smtClean="0"/>
              <a:t>2.2.2	Gerätewagen-Gefahrgut</a:t>
            </a:r>
            <a:r>
              <a:rPr lang="de-DE" sz="1300" dirty="0"/>
              <a:t>, GW-G</a:t>
            </a:r>
          </a:p>
          <a:p>
            <a:pPr>
              <a:tabLst>
                <a:tab pos="630238" algn="l"/>
              </a:tabLst>
            </a:pPr>
            <a:r>
              <a:rPr lang="de-DE" sz="1300" dirty="0" smtClean="0">
                <a:solidFill>
                  <a:schemeClr val="tx1"/>
                </a:solidFill>
              </a:rPr>
              <a:t>		Der </a:t>
            </a:r>
            <a:r>
              <a:rPr lang="de-DE" sz="1300" dirty="0">
                <a:solidFill>
                  <a:schemeClr val="tx1"/>
                </a:solidFill>
              </a:rPr>
              <a:t>Gerätewagen-Gefahrgut, GW-G ist nach DIN 14 555 Teil 12 genormt. Diese </a:t>
            </a:r>
            <a:r>
              <a:rPr lang="de-DE" sz="1300">
                <a:solidFill>
                  <a:schemeClr val="tx1"/>
                </a:solidFill>
              </a:rPr>
              <a:t>Norm </a:t>
            </a:r>
            <a:r>
              <a:rPr lang="de-DE" sz="1300" smtClean="0">
                <a:solidFill>
                  <a:schemeClr val="tx1"/>
                </a:solidFill>
              </a:rPr>
              <a:t>wurde 	durch </a:t>
            </a:r>
            <a:r>
              <a:rPr lang="de-DE" sz="1300" dirty="0">
                <a:solidFill>
                  <a:schemeClr val="tx1"/>
                </a:solidFill>
              </a:rPr>
              <a:t>einen Arbeitsausschuss überarbeitet </a:t>
            </a:r>
            <a:r>
              <a:rPr lang="de-DE" sz="1300">
                <a:solidFill>
                  <a:schemeClr val="tx1"/>
                </a:solidFill>
              </a:rPr>
              <a:t>und </a:t>
            </a:r>
            <a:r>
              <a:rPr lang="de-DE" sz="1300" smtClean="0">
                <a:solidFill>
                  <a:schemeClr val="tx1"/>
                </a:solidFill>
              </a:rPr>
              <a:t>in 04/2015 </a:t>
            </a:r>
            <a:r>
              <a:rPr lang="de-DE" sz="1300" dirty="0">
                <a:solidFill>
                  <a:schemeClr val="tx1"/>
                </a:solidFill>
              </a:rPr>
              <a:t>neu veröffentlicht.</a:t>
            </a:r>
            <a:br>
              <a:rPr lang="de-DE" sz="1300" dirty="0">
                <a:solidFill>
                  <a:schemeClr val="tx1"/>
                </a:solidFill>
              </a:rPr>
            </a:br>
            <a:r>
              <a:rPr lang="de-DE" sz="1300" dirty="0" smtClean="0">
                <a:solidFill>
                  <a:schemeClr val="tx1"/>
                </a:solidFill>
              </a:rPr>
              <a:t>	In </a:t>
            </a:r>
            <a:r>
              <a:rPr lang="de-DE" sz="1300" dirty="0">
                <a:solidFill>
                  <a:schemeClr val="tx1"/>
                </a:solidFill>
              </a:rPr>
              <a:t>RLP ist das Gefahrgutkonzept des Landes eingeführt. </a:t>
            </a:r>
            <a:br>
              <a:rPr lang="de-DE" sz="1300" dirty="0">
                <a:solidFill>
                  <a:schemeClr val="tx1"/>
                </a:solidFill>
              </a:rPr>
            </a:br>
            <a:endParaRPr lang="de-DE" sz="1300" dirty="0">
              <a:solidFill>
                <a:schemeClr val="tx1"/>
              </a:solidFill>
            </a:endParaRPr>
          </a:p>
          <a:p>
            <a:pPr marL="0" lvl="2" indent="0">
              <a:buNone/>
              <a:tabLst>
                <a:tab pos="357188" algn="l"/>
                <a:tab pos="630238" algn="l"/>
              </a:tabLst>
            </a:pPr>
            <a:r>
              <a:rPr lang="de-DE" sz="1300" dirty="0" smtClean="0"/>
              <a:t>2.2.3	Gerätewagen-Logistik</a:t>
            </a:r>
            <a:r>
              <a:rPr lang="de-DE" sz="1300" dirty="0"/>
              <a:t>, GW-L</a:t>
            </a:r>
          </a:p>
          <a:p>
            <a:pPr>
              <a:tabLst>
                <a:tab pos="630238" algn="l"/>
              </a:tabLst>
            </a:pPr>
            <a:r>
              <a:rPr lang="de-DE" sz="1300" dirty="0" smtClean="0">
                <a:solidFill>
                  <a:schemeClr val="tx1"/>
                </a:solidFill>
              </a:rPr>
              <a:t>		Nach </a:t>
            </a:r>
            <a:r>
              <a:rPr lang="de-DE" sz="1300" dirty="0">
                <a:solidFill>
                  <a:schemeClr val="tx1"/>
                </a:solidFill>
              </a:rPr>
              <a:t>Vorstellung des Normenausschusses sind 2 Fahrzeuge genormt:</a:t>
            </a:r>
          </a:p>
          <a:p>
            <a:pPr marL="630238" indent="-630238">
              <a:tabLst>
                <a:tab pos="630238" algn="l"/>
              </a:tabLst>
            </a:pPr>
            <a:r>
              <a:rPr lang="de-DE" sz="1300" dirty="0" smtClean="0">
                <a:solidFill>
                  <a:schemeClr val="tx1"/>
                </a:solidFill>
              </a:rPr>
              <a:t>a)	GW-L </a:t>
            </a:r>
            <a:r>
              <a:rPr lang="de-DE" sz="1300" dirty="0">
                <a:solidFill>
                  <a:schemeClr val="tx1"/>
                </a:solidFill>
              </a:rPr>
              <a:t>1, DIN 14 555 Teil </a:t>
            </a:r>
            <a:r>
              <a:rPr lang="de-DE" sz="1300" dirty="0" smtClean="0">
                <a:solidFill>
                  <a:schemeClr val="tx1"/>
                </a:solidFill>
              </a:rPr>
              <a:t>21</a:t>
            </a:r>
            <a:br>
              <a:rPr lang="de-DE" sz="1300" dirty="0" smtClean="0">
                <a:solidFill>
                  <a:schemeClr val="tx1"/>
                </a:solidFill>
              </a:rPr>
            </a:br>
            <a:r>
              <a:rPr lang="de-DE" sz="1300" dirty="0">
                <a:solidFill>
                  <a:schemeClr val="tx1"/>
                </a:solidFill>
              </a:rPr>
              <a:t/>
            </a:r>
            <a:br>
              <a:rPr lang="de-DE" sz="1300" dirty="0">
                <a:solidFill>
                  <a:schemeClr val="tx1"/>
                </a:solidFill>
              </a:rPr>
            </a:br>
            <a:r>
              <a:rPr lang="de-DE" sz="1300" dirty="0">
                <a:solidFill>
                  <a:schemeClr val="tx1"/>
                </a:solidFill>
              </a:rPr>
              <a:t>- zulässige Gesamt-Masse 7.500 kg</a:t>
            </a:r>
            <a:br>
              <a:rPr lang="de-DE" sz="1300" dirty="0">
                <a:solidFill>
                  <a:schemeClr val="tx1"/>
                </a:solidFill>
              </a:rPr>
            </a:br>
            <a:r>
              <a:rPr lang="de-DE" sz="1300" dirty="0">
                <a:solidFill>
                  <a:schemeClr val="tx1"/>
                </a:solidFill>
              </a:rPr>
              <a:t>- Nutzlast mind. 2.000 kg (4 Rollcontainer)</a:t>
            </a:r>
            <a:br>
              <a:rPr lang="de-DE" sz="1300" dirty="0">
                <a:solidFill>
                  <a:schemeClr val="tx1"/>
                </a:solidFill>
              </a:rPr>
            </a:br>
            <a:r>
              <a:rPr lang="de-DE" sz="1300" dirty="0">
                <a:solidFill>
                  <a:schemeClr val="tx1"/>
                </a:solidFill>
              </a:rPr>
              <a:t>- vorrangig Straßenantrieb</a:t>
            </a:r>
            <a:br>
              <a:rPr lang="de-DE" sz="1300" dirty="0">
                <a:solidFill>
                  <a:schemeClr val="tx1"/>
                </a:solidFill>
              </a:rPr>
            </a:br>
            <a:r>
              <a:rPr lang="de-DE" sz="1300" dirty="0">
                <a:solidFill>
                  <a:schemeClr val="tx1"/>
                </a:solidFill>
              </a:rPr>
              <a:t>- Besatzung </a:t>
            </a:r>
            <a:r>
              <a:rPr lang="de-DE" sz="1300" dirty="0" err="1">
                <a:solidFill>
                  <a:schemeClr val="tx1"/>
                </a:solidFill>
              </a:rPr>
              <a:t>Truppkabine</a:t>
            </a:r>
            <a:r>
              <a:rPr lang="de-DE" sz="1300" dirty="0">
                <a:solidFill>
                  <a:schemeClr val="tx1"/>
                </a:solidFill>
              </a:rPr>
              <a:t> (1/1) oder Staffelkabine (1/5)</a:t>
            </a:r>
            <a:br>
              <a:rPr lang="de-DE" sz="1300" dirty="0">
                <a:solidFill>
                  <a:schemeClr val="tx1"/>
                </a:solidFill>
              </a:rPr>
            </a:br>
            <a:r>
              <a:rPr lang="de-DE" sz="1300" dirty="0">
                <a:solidFill>
                  <a:schemeClr val="tx1"/>
                </a:solidFill>
              </a:rPr>
              <a:t>- Ladebordwand mind. 750 kg</a:t>
            </a:r>
            <a:br>
              <a:rPr lang="de-DE" sz="1300" dirty="0">
                <a:solidFill>
                  <a:schemeClr val="tx1"/>
                </a:solidFill>
              </a:rPr>
            </a:br>
            <a:r>
              <a:rPr lang="de-DE" sz="1300" dirty="0">
                <a:solidFill>
                  <a:schemeClr val="tx1"/>
                </a:solidFill>
              </a:rPr>
              <a:t>- feuerwehrtechnische Beladung: Standardbeladung ist mindestens unterzubringen</a:t>
            </a:r>
            <a:r>
              <a:rPr lang="de-DE" dirty="0"/>
              <a:t/>
            </a:r>
            <a:br>
              <a:rPr lang="de-DE" dirty="0"/>
            </a:br>
            <a:endParaRPr lang="de-DE" sz="1300" dirty="0">
              <a:ea typeface="Calibri"/>
              <a:cs typeface="Times New Roman"/>
            </a:endParaRPr>
          </a:p>
        </p:txBody>
      </p:sp>
    </p:spTree>
    <p:extLst>
      <p:ext uri="{BB962C8B-B14F-4D97-AF65-F5344CB8AC3E}">
        <p14:creationId xmlns:p14="http://schemas.microsoft.com/office/powerpoint/2010/main" val="13041481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p:txBody>
          <a:bodyPr/>
          <a:lstStyle/>
          <a:p>
            <a:r>
              <a:rPr lang="de-DE" cap="none" dirty="0" smtClean="0">
                <a:latin typeface="Arial" pitchFamily="34" charset="0"/>
                <a:ea typeface="ＭＳ Ｐゴシック" pitchFamily="34" charset="-128"/>
                <a:cs typeface="Arial" pitchFamily="34" charset="0"/>
              </a:rPr>
              <a:t>Technische Neuerungen auf dem Fahrzeugsektor</a:t>
            </a:r>
          </a:p>
        </p:txBody>
      </p:sp>
      <p:sp>
        <p:nvSpPr>
          <p:cNvPr id="15363" name="Inhaltsplatzhalter 2"/>
          <p:cNvSpPr>
            <a:spLocks noGrp="1"/>
          </p:cNvSpPr>
          <p:nvPr>
            <p:ph idx="1"/>
          </p:nvPr>
        </p:nvSpPr>
        <p:spPr/>
        <p:txBody>
          <a:bodyPr/>
          <a:lstStyle/>
          <a:p>
            <a:pPr lvl="0"/>
            <a:r>
              <a:rPr lang="de-DE" sz="1300" dirty="0" smtClean="0">
                <a:solidFill>
                  <a:schemeClr val="tx1"/>
                </a:solidFill>
              </a:rPr>
              <a:t>b)	GW-L </a:t>
            </a:r>
            <a:r>
              <a:rPr lang="de-DE" sz="1300" dirty="0">
                <a:solidFill>
                  <a:schemeClr val="tx1"/>
                </a:solidFill>
              </a:rPr>
              <a:t>2; DIN 14 555, Teil 22</a:t>
            </a:r>
            <a:br>
              <a:rPr lang="de-DE" sz="1300" dirty="0">
                <a:solidFill>
                  <a:schemeClr val="tx1"/>
                </a:solidFill>
              </a:rPr>
            </a:br>
            <a:r>
              <a:rPr lang="de-DE" sz="1300" dirty="0">
                <a:solidFill>
                  <a:schemeClr val="tx1"/>
                </a:solidFill>
              </a:rPr>
              <a:t>- zulässige Gesamt-Masse 14.000 kg</a:t>
            </a:r>
            <a:br>
              <a:rPr lang="de-DE" sz="1300" dirty="0">
                <a:solidFill>
                  <a:schemeClr val="tx1"/>
                </a:solidFill>
              </a:rPr>
            </a:br>
            <a:r>
              <a:rPr lang="de-DE" sz="1300" dirty="0">
                <a:solidFill>
                  <a:schemeClr val="tx1"/>
                </a:solidFill>
              </a:rPr>
              <a:t>- Nutzlast mind. 4.000 kg (8 Rollcontainer)</a:t>
            </a:r>
            <a:br>
              <a:rPr lang="de-DE" sz="1300" dirty="0">
                <a:solidFill>
                  <a:schemeClr val="tx1"/>
                </a:solidFill>
              </a:rPr>
            </a:br>
            <a:r>
              <a:rPr lang="de-DE" sz="1300" dirty="0">
                <a:solidFill>
                  <a:schemeClr val="tx1"/>
                </a:solidFill>
              </a:rPr>
              <a:t>- vorrangig Allradantrieb</a:t>
            </a:r>
            <a:br>
              <a:rPr lang="de-DE" sz="1300" dirty="0">
                <a:solidFill>
                  <a:schemeClr val="tx1"/>
                </a:solidFill>
              </a:rPr>
            </a:br>
            <a:r>
              <a:rPr lang="de-DE" sz="1300" dirty="0">
                <a:solidFill>
                  <a:schemeClr val="tx1"/>
                </a:solidFill>
              </a:rPr>
              <a:t>- Besatzung Staffelkabine (1/5)</a:t>
            </a:r>
            <a:br>
              <a:rPr lang="de-DE" sz="1300" dirty="0">
                <a:solidFill>
                  <a:schemeClr val="tx1"/>
                </a:solidFill>
              </a:rPr>
            </a:br>
            <a:r>
              <a:rPr lang="de-DE" sz="1300" dirty="0">
                <a:solidFill>
                  <a:schemeClr val="tx1"/>
                </a:solidFill>
              </a:rPr>
              <a:t>- Ladebordwand mind. 1.500 kg</a:t>
            </a:r>
            <a:br>
              <a:rPr lang="de-DE" sz="1300" dirty="0">
                <a:solidFill>
                  <a:schemeClr val="tx1"/>
                </a:solidFill>
              </a:rPr>
            </a:br>
            <a:r>
              <a:rPr lang="de-DE" sz="1300" dirty="0">
                <a:solidFill>
                  <a:schemeClr val="tx1"/>
                </a:solidFill>
              </a:rPr>
              <a:t>- feuerwehrtechnische Beladung: Standardbeladung muss untergebracht sein</a:t>
            </a:r>
            <a:br>
              <a:rPr lang="de-DE" sz="1300" dirty="0">
                <a:solidFill>
                  <a:schemeClr val="tx1"/>
                </a:solidFill>
              </a:rPr>
            </a:br>
            <a:endParaRPr lang="de-DE" sz="1300" dirty="0">
              <a:solidFill>
                <a:schemeClr val="tx1"/>
              </a:solidFill>
            </a:endParaRPr>
          </a:p>
          <a:p>
            <a:r>
              <a:rPr lang="de-DE" sz="1300" dirty="0" smtClean="0">
                <a:solidFill>
                  <a:schemeClr val="tx1"/>
                </a:solidFill>
              </a:rPr>
              <a:t>	Soweit </a:t>
            </a:r>
            <a:r>
              <a:rPr lang="de-DE" sz="1300" dirty="0">
                <a:solidFill>
                  <a:schemeClr val="tx1"/>
                </a:solidFill>
              </a:rPr>
              <a:t>andere Ziele verfolgt werden, wie bspw. Ersatz von Schlauchwagen oder Gerätewagen-Gefahrgut, so sind komplette Beladungen aus den entsprechenden Normen zu übernehmen.</a:t>
            </a:r>
          </a:p>
          <a:p>
            <a:r>
              <a:rPr lang="de-DE" sz="1300" dirty="0">
                <a:solidFill>
                  <a:schemeClr val="tx1"/>
                </a:solidFill>
              </a:rPr>
              <a:t> </a:t>
            </a:r>
            <a:r>
              <a:rPr lang="de-DE" sz="1300" dirty="0" smtClean="0">
                <a:solidFill>
                  <a:schemeClr val="tx1"/>
                </a:solidFill>
              </a:rPr>
              <a:t>	Bei </a:t>
            </a:r>
            <a:r>
              <a:rPr lang="de-DE" sz="1300" dirty="0">
                <a:solidFill>
                  <a:schemeClr val="tx1"/>
                </a:solidFill>
              </a:rPr>
              <a:t>diesen Fahrzeugen ist zu beachten, dass die GW-L 1 und GW-L 2 in RLP nicht eingeführt sind und somit nicht beschafft werden können. Stattdessen sind in RLP die Mehrzweckfahrzeuge, MZF nach Technischer Richtlinie Nr.5 eingeführt. Die Fahrzeuge sind eingeteilt in:</a:t>
            </a:r>
          </a:p>
          <a:p>
            <a:r>
              <a:rPr lang="de-DE" sz="1300" dirty="0">
                <a:solidFill>
                  <a:schemeClr val="tx1"/>
                </a:solidFill>
              </a:rPr>
              <a:t> </a:t>
            </a:r>
          </a:p>
          <a:p>
            <a:pPr indent="19050">
              <a:tabLst>
                <a:tab pos="1339850" algn="l"/>
              </a:tabLst>
            </a:pPr>
            <a:r>
              <a:rPr lang="de-DE" sz="1300" dirty="0">
                <a:solidFill>
                  <a:schemeClr val="tx1"/>
                </a:solidFill>
              </a:rPr>
              <a:t>- MZF </a:t>
            </a:r>
            <a:r>
              <a:rPr lang="de-DE" sz="1300" dirty="0" smtClean="0">
                <a:solidFill>
                  <a:schemeClr val="tx1"/>
                </a:solidFill>
              </a:rPr>
              <a:t>1	4.750 </a:t>
            </a:r>
            <a:r>
              <a:rPr lang="de-DE" sz="1300" dirty="0">
                <a:solidFill>
                  <a:schemeClr val="tx1"/>
                </a:solidFill>
              </a:rPr>
              <a:t>kg zul. Gesamtmasse</a:t>
            </a:r>
          </a:p>
          <a:p>
            <a:pPr indent="19050">
              <a:tabLst>
                <a:tab pos="1339850" algn="l"/>
              </a:tabLst>
            </a:pPr>
            <a:r>
              <a:rPr lang="de-DE" sz="1300" dirty="0">
                <a:solidFill>
                  <a:schemeClr val="tx1"/>
                </a:solidFill>
              </a:rPr>
              <a:t>- MZF 2	</a:t>
            </a:r>
            <a:r>
              <a:rPr lang="de-DE" sz="1300" dirty="0" smtClean="0">
                <a:solidFill>
                  <a:schemeClr val="tx1"/>
                </a:solidFill>
              </a:rPr>
              <a:t>9.000 </a:t>
            </a:r>
            <a:r>
              <a:rPr lang="de-DE" sz="1300" dirty="0">
                <a:solidFill>
                  <a:schemeClr val="tx1"/>
                </a:solidFill>
              </a:rPr>
              <a:t>kg zul. Gesamtmasse</a:t>
            </a:r>
          </a:p>
          <a:p>
            <a:pPr indent="19050">
              <a:tabLst>
                <a:tab pos="1339850" algn="l"/>
              </a:tabLst>
            </a:pPr>
            <a:r>
              <a:rPr lang="de-DE" sz="1300" dirty="0">
                <a:solidFill>
                  <a:schemeClr val="tx1"/>
                </a:solidFill>
              </a:rPr>
              <a:t>- MZF 3	</a:t>
            </a:r>
            <a:r>
              <a:rPr lang="de-DE" sz="1300" dirty="0" smtClean="0">
                <a:solidFill>
                  <a:schemeClr val="tx1"/>
                </a:solidFill>
              </a:rPr>
              <a:t>16.000 </a:t>
            </a:r>
            <a:r>
              <a:rPr lang="de-DE" sz="1300" dirty="0">
                <a:solidFill>
                  <a:schemeClr val="tx1"/>
                </a:solidFill>
              </a:rPr>
              <a:t>kg zul. Gesamtmasse</a:t>
            </a:r>
          </a:p>
          <a:p>
            <a:pPr marL="0" lvl="2" indent="0">
              <a:buNone/>
              <a:tabLst>
                <a:tab pos="357188" algn="l"/>
                <a:tab pos="630238" algn="l"/>
              </a:tabLst>
            </a:pPr>
            <a:r>
              <a:rPr lang="de-DE" sz="1300" dirty="0"/>
              <a:t/>
            </a:r>
            <a:br>
              <a:rPr lang="de-DE" sz="1300" dirty="0"/>
            </a:br>
            <a:endParaRPr lang="de-DE" sz="1300" dirty="0">
              <a:ea typeface="Calibri"/>
              <a:cs typeface="Times New Roman"/>
            </a:endParaRPr>
          </a:p>
        </p:txBody>
      </p:sp>
    </p:spTree>
    <p:extLst>
      <p:ext uri="{BB962C8B-B14F-4D97-AF65-F5344CB8AC3E}">
        <p14:creationId xmlns:p14="http://schemas.microsoft.com/office/powerpoint/2010/main" val="2001048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p:txBody>
          <a:bodyPr/>
          <a:lstStyle/>
          <a:p>
            <a:r>
              <a:rPr lang="de-DE" cap="none" dirty="0" smtClean="0">
                <a:latin typeface="Arial" pitchFamily="34" charset="0"/>
                <a:ea typeface="ＭＳ Ｐゴシック" pitchFamily="34" charset="-128"/>
                <a:cs typeface="Arial" pitchFamily="34" charset="0"/>
              </a:rPr>
              <a:t>Technische Neuerungen auf dem Fahrzeugsektor</a:t>
            </a:r>
          </a:p>
        </p:txBody>
      </p:sp>
      <p:sp>
        <p:nvSpPr>
          <p:cNvPr id="15363" name="Inhaltsplatzhalter 2"/>
          <p:cNvSpPr>
            <a:spLocks noGrp="1"/>
          </p:cNvSpPr>
          <p:nvPr>
            <p:ph idx="1"/>
          </p:nvPr>
        </p:nvSpPr>
        <p:spPr/>
        <p:txBody>
          <a:bodyPr/>
          <a:lstStyle/>
          <a:p>
            <a:r>
              <a:rPr lang="de-DE" sz="1300" dirty="0">
                <a:solidFill>
                  <a:schemeClr val="tx1"/>
                </a:solidFill>
              </a:rPr>
              <a:t>2.3 	Wechselladerfahrzeuge</a:t>
            </a:r>
          </a:p>
          <a:p>
            <a:r>
              <a:rPr lang="de-DE" sz="1300" dirty="0">
                <a:solidFill>
                  <a:schemeClr val="tx1"/>
                </a:solidFill>
              </a:rPr>
              <a:t>	</a:t>
            </a:r>
            <a:r>
              <a:rPr lang="de-DE" sz="1300" dirty="0" smtClean="0">
                <a:solidFill>
                  <a:schemeClr val="tx1"/>
                </a:solidFill>
              </a:rPr>
              <a:t>Die </a:t>
            </a:r>
            <a:r>
              <a:rPr lang="de-DE" sz="1300" dirty="0">
                <a:solidFill>
                  <a:schemeClr val="tx1"/>
                </a:solidFill>
              </a:rPr>
              <a:t>Wechselladerfahrzeuge mit Abrollbehälter sind nach </a:t>
            </a:r>
            <a:r>
              <a:rPr lang="de-DE" sz="1300" dirty="0" smtClean="0">
                <a:solidFill>
                  <a:schemeClr val="tx1"/>
                </a:solidFill>
              </a:rPr>
              <a:t>DIN EN 1846-3 u. DIN </a:t>
            </a:r>
            <a:r>
              <a:rPr lang="de-DE" sz="1300" dirty="0">
                <a:solidFill>
                  <a:schemeClr val="tx1"/>
                </a:solidFill>
              </a:rPr>
              <a:t>14 505 genormt. Folgende wesentliche Punkte sind zu beachten und in der Norm </a:t>
            </a:r>
            <a:r>
              <a:rPr lang="de-DE" sz="1300" dirty="0" smtClean="0">
                <a:solidFill>
                  <a:schemeClr val="tx1"/>
                </a:solidFill>
              </a:rPr>
              <a:t>(01/2015) </a:t>
            </a:r>
            <a:r>
              <a:rPr lang="de-DE" sz="1300" dirty="0">
                <a:solidFill>
                  <a:schemeClr val="tx1"/>
                </a:solidFill>
              </a:rPr>
              <a:t>festgeschrieben:</a:t>
            </a:r>
            <a:br>
              <a:rPr lang="de-DE" sz="1300" dirty="0">
                <a:solidFill>
                  <a:schemeClr val="tx1"/>
                </a:solidFill>
              </a:rPr>
            </a:br>
            <a:endParaRPr lang="de-DE" sz="1300" dirty="0">
              <a:solidFill>
                <a:schemeClr val="tx1"/>
              </a:solidFill>
            </a:endParaRPr>
          </a:p>
          <a:p>
            <a:pPr lvl="0"/>
            <a:r>
              <a:rPr lang="de-DE" sz="1300" dirty="0" smtClean="0">
                <a:solidFill>
                  <a:schemeClr val="tx1"/>
                </a:solidFill>
              </a:rPr>
              <a:t>a)	Wechsellader-Fahrzeugtyp </a:t>
            </a:r>
            <a:r>
              <a:rPr lang="de-DE" sz="1300" dirty="0">
                <a:solidFill>
                  <a:schemeClr val="tx1"/>
                </a:solidFill>
              </a:rPr>
              <a:t>abhängig von der max. Außenlänge des Abrollbehälters und der Anzahl der Achsen (Zweiachser und Dreiachser möglich);</a:t>
            </a:r>
          </a:p>
          <a:p>
            <a:pPr lvl="0"/>
            <a:r>
              <a:rPr lang="de-DE" sz="1300" dirty="0" smtClean="0">
                <a:solidFill>
                  <a:schemeClr val="tx1"/>
                </a:solidFill>
              </a:rPr>
              <a:t>b)	zul</a:t>
            </a:r>
            <a:r>
              <a:rPr lang="de-DE" sz="1300" dirty="0">
                <a:solidFill>
                  <a:schemeClr val="tx1"/>
                </a:solidFill>
              </a:rPr>
              <a:t>. Gesamtmasse des Fahrzeugs von 26 t aufgenommen, d. h. die max. zul. Gesamtmasse von 18 t ist entfallen und die Gewichtsgrenze wurde erhöht;</a:t>
            </a:r>
          </a:p>
          <a:p>
            <a:pPr lvl="0"/>
            <a:r>
              <a:rPr lang="de-DE" sz="1300" dirty="0" smtClean="0">
                <a:solidFill>
                  <a:schemeClr val="tx1"/>
                </a:solidFill>
              </a:rPr>
              <a:t>c)	Abrollbehälter </a:t>
            </a:r>
            <a:r>
              <a:rPr lang="de-DE" sz="1300" dirty="0">
                <a:solidFill>
                  <a:schemeClr val="tx1"/>
                </a:solidFill>
              </a:rPr>
              <a:t>mit einer max. Außenlänge von 6.900 mm (alt 5.900 mm) aufgenommen;</a:t>
            </a:r>
          </a:p>
          <a:p>
            <a:pPr lvl="0"/>
            <a:r>
              <a:rPr lang="de-DE" sz="1300" dirty="0" smtClean="0">
                <a:solidFill>
                  <a:schemeClr val="tx1"/>
                </a:solidFill>
              </a:rPr>
              <a:t>d)	Bezug </a:t>
            </a:r>
            <a:r>
              <a:rPr lang="de-DE" sz="1300" dirty="0">
                <a:solidFill>
                  <a:schemeClr val="tx1"/>
                </a:solidFill>
              </a:rPr>
              <a:t>zur E DIN 30 720-1 aufgenommen (handelsübliche Wechselladerfahrzeuge);</a:t>
            </a:r>
          </a:p>
          <a:p>
            <a:pPr lvl="0"/>
            <a:r>
              <a:rPr lang="de-DE" sz="1300" dirty="0" smtClean="0">
                <a:solidFill>
                  <a:schemeClr val="tx1"/>
                </a:solidFill>
              </a:rPr>
              <a:t>e)	Anforderungen </a:t>
            </a:r>
            <a:r>
              <a:rPr lang="de-DE" sz="1300" dirty="0">
                <a:solidFill>
                  <a:schemeClr val="tx1"/>
                </a:solidFill>
              </a:rPr>
              <a:t>an das Fahrgestell, das Fahrerhaus, die Wechselladereinrichtung und den Abrollbehälter vollständig überarbeitet;</a:t>
            </a:r>
          </a:p>
          <a:p>
            <a:pPr lvl="0"/>
            <a:r>
              <a:rPr lang="de-DE" sz="1300" dirty="0" smtClean="0">
                <a:solidFill>
                  <a:schemeClr val="tx1"/>
                </a:solidFill>
              </a:rPr>
              <a:t>f)	Betrieb </a:t>
            </a:r>
            <a:r>
              <a:rPr lang="de-DE" sz="1300" dirty="0">
                <a:solidFill>
                  <a:schemeClr val="tx1"/>
                </a:solidFill>
              </a:rPr>
              <a:t>mit Seilsystem ist entfallen;</a:t>
            </a:r>
          </a:p>
          <a:p>
            <a:r>
              <a:rPr lang="de-DE" sz="1300" dirty="0" smtClean="0">
                <a:solidFill>
                  <a:schemeClr val="tx1"/>
                </a:solidFill>
              </a:rPr>
              <a:t>g)	Anhänge </a:t>
            </a:r>
            <a:r>
              <a:rPr lang="de-DE" sz="1300" dirty="0">
                <a:solidFill>
                  <a:schemeClr val="tx1"/>
                </a:solidFill>
              </a:rPr>
              <a:t>vollständig überarbeitet</a:t>
            </a:r>
            <a:endParaRPr lang="de-DE" sz="1300" dirty="0">
              <a:solidFill>
                <a:schemeClr val="tx1"/>
              </a:solidFill>
              <a:ea typeface="Calibri"/>
              <a:cs typeface="Times New Roman"/>
            </a:endParaRPr>
          </a:p>
        </p:txBody>
      </p:sp>
    </p:spTree>
    <p:extLst>
      <p:ext uri="{BB962C8B-B14F-4D97-AF65-F5344CB8AC3E}">
        <p14:creationId xmlns:p14="http://schemas.microsoft.com/office/powerpoint/2010/main" val="18979350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p:txBody>
          <a:bodyPr/>
          <a:lstStyle/>
          <a:p>
            <a:r>
              <a:rPr lang="de-DE" cap="none" dirty="0" smtClean="0">
                <a:latin typeface="Arial" pitchFamily="34" charset="0"/>
                <a:ea typeface="ＭＳ Ｐゴシック" pitchFamily="34" charset="-128"/>
                <a:cs typeface="Arial" pitchFamily="34" charset="0"/>
              </a:rPr>
              <a:t>Technische Neuerungen auf dem Fahrzeugsektor</a:t>
            </a:r>
          </a:p>
        </p:txBody>
      </p:sp>
      <p:sp>
        <p:nvSpPr>
          <p:cNvPr id="15363" name="Inhaltsplatzhalter 2"/>
          <p:cNvSpPr>
            <a:spLocks noGrp="1"/>
          </p:cNvSpPr>
          <p:nvPr>
            <p:ph idx="1"/>
          </p:nvPr>
        </p:nvSpPr>
        <p:spPr/>
        <p:txBody>
          <a:bodyPr/>
          <a:lstStyle/>
          <a:p>
            <a:pPr>
              <a:lnSpc>
                <a:spcPct val="100000"/>
              </a:lnSpc>
              <a:spcBef>
                <a:spcPts val="0"/>
              </a:spcBef>
              <a:tabLst>
                <a:tab pos="360363" algn="l"/>
              </a:tabLst>
            </a:pPr>
            <a:r>
              <a:rPr lang="de-DE" sz="1300" dirty="0" smtClean="0">
                <a:solidFill>
                  <a:schemeClr val="tx1"/>
                </a:solidFill>
              </a:rPr>
              <a:t>	Wenn </a:t>
            </a:r>
            <a:r>
              <a:rPr lang="de-DE" sz="1300" dirty="0">
                <a:solidFill>
                  <a:schemeClr val="tx1"/>
                </a:solidFill>
              </a:rPr>
              <a:t>ein Aufgabenträger ein </a:t>
            </a:r>
            <a:r>
              <a:rPr lang="de-DE" sz="1300" dirty="0" err="1">
                <a:solidFill>
                  <a:schemeClr val="tx1"/>
                </a:solidFill>
              </a:rPr>
              <a:t>Wechselladersystem</a:t>
            </a:r>
            <a:r>
              <a:rPr lang="de-DE" sz="1300" dirty="0">
                <a:solidFill>
                  <a:schemeClr val="tx1"/>
                </a:solidFill>
              </a:rPr>
              <a:t> einführen möchte, so ist dies zu beschreiben und mit dem </a:t>
            </a:r>
            <a:r>
              <a:rPr lang="de-DE" sz="1300" dirty="0" smtClean="0">
                <a:solidFill>
                  <a:schemeClr val="tx1"/>
                </a:solidFill>
              </a:rPr>
              <a:t>Ministerium des Innern, für Sport und Infrastruktur vor </a:t>
            </a:r>
            <a:r>
              <a:rPr lang="de-DE" sz="1300" dirty="0">
                <a:solidFill>
                  <a:schemeClr val="tx1"/>
                </a:solidFill>
              </a:rPr>
              <a:t>Beschaffung des ersten Gerätes abzustimmen.</a:t>
            </a:r>
            <a:br>
              <a:rPr lang="de-DE" sz="1300" dirty="0">
                <a:solidFill>
                  <a:schemeClr val="tx1"/>
                </a:solidFill>
              </a:rPr>
            </a:br>
            <a:endParaRPr lang="de-DE" sz="1300" dirty="0" smtClean="0">
              <a:solidFill>
                <a:schemeClr val="tx1"/>
              </a:solidFill>
            </a:endParaRPr>
          </a:p>
          <a:p>
            <a:pPr>
              <a:lnSpc>
                <a:spcPct val="100000"/>
              </a:lnSpc>
              <a:spcBef>
                <a:spcPts val="0"/>
              </a:spcBef>
              <a:tabLst>
                <a:tab pos="360363" algn="l"/>
              </a:tabLst>
            </a:pPr>
            <a:r>
              <a:rPr lang="de-DE" sz="1300" dirty="0">
                <a:solidFill>
                  <a:schemeClr val="tx1"/>
                </a:solidFill>
              </a:rPr>
              <a:t>	</a:t>
            </a:r>
            <a:r>
              <a:rPr lang="de-DE" sz="1300" dirty="0" smtClean="0">
                <a:solidFill>
                  <a:schemeClr val="tx1"/>
                </a:solidFill>
              </a:rPr>
              <a:t>Anmerkung:</a:t>
            </a:r>
            <a:br>
              <a:rPr lang="de-DE" sz="1300" dirty="0" smtClean="0">
                <a:solidFill>
                  <a:schemeClr val="tx1"/>
                </a:solidFill>
              </a:rPr>
            </a:br>
            <a:endParaRPr lang="de-DE" sz="1300" dirty="0">
              <a:solidFill>
                <a:schemeClr val="tx1"/>
              </a:solidFill>
            </a:endParaRPr>
          </a:p>
          <a:p>
            <a:pPr>
              <a:lnSpc>
                <a:spcPct val="100000"/>
              </a:lnSpc>
              <a:spcBef>
                <a:spcPts val="0"/>
              </a:spcBef>
            </a:pPr>
            <a:r>
              <a:rPr lang="de-DE" sz="1300" dirty="0" smtClean="0">
                <a:solidFill>
                  <a:schemeClr val="tx1"/>
                </a:solidFill>
              </a:rPr>
              <a:t>	Die </a:t>
            </a:r>
            <a:r>
              <a:rPr lang="de-DE" sz="1300" dirty="0">
                <a:solidFill>
                  <a:schemeClr val="tx1"/>
                </a:solidFill>
              </a:rPr>
              <a:t>DIN 14 505 für Wechselladerfahrzeuge wird in Zukunft als Entwurf EDIN 14 505 veröffentlicht. Die Wechselladerfahrzeuge sind in der </a:t>
            </a:r>
            <a:r>
              <a:rPr lang="de-DE" sz="1300" dirty="0" smtClean="0">
                <a:solidFill>
                  <a:schemeClr val="tx1"/>
                </a:solidFill>
              </a:rPr>
              <a:t>DIN EN1846-3 </a:t>
            </a:r>
            <a:r>
              <a:rPr lang="de-DE" sz="1300" dirty="0">
                <a:solidFill>
                  <a:schemeClr val="tx1"/>
                </a:solidFill>
              </a:rPr>
              <a:t>aufgenommen worden. </a:t>
            </a:r>
            <a:r>
              <a:rPr lang="de-DE" sz="1300" dirty="0" smtClean="0">
                <a:solidFill>
                  <a:schemeClr val="tx1"/>
                </a:solidFill>
              </a:rPr>
              <a:t>Für </a:t>
            </a:r>
            <a:r>
              <a:rPr lang="de-DE" sz="1300" dirty="0">
                <a:solidFill>
                  <a:schemeClr val="tx1"/>
                </a:solidFill>
              </a:rPr>
              <a:t>die deutschen Feuerwehren muss die EDIN 14 505 bleiben, damit die Interessen der deutschen Feuerwehren in den Wechselladerfahrzeugen verwirklicht werden können.</a:t>
            </a:r>
          </a:p>
          <a:p>
            <a:r>
              <a:rPr lang="de-DE" sz="1300" b="1" dirty="0" smtClean="0">
                <a:solidFill>
                  <a:schemeClr val="tx1"/>
                </a:solidFill>
              </a:rPr>
              <a:t>3.</a:t>
            </a:r>
            <a:r>
              <a:rPr lang="de-DE" sz="1300" dirty="0" smtClean="0">
                <a:solidFill>
                  <a:schemeClr val="tx1"/>
                </a:solidFill>
              </a:rPr>
              <a:t>	</a:t>
            </a:r>
            <a:r>
              <a:rPr lang="de-DE" sz="1300" b="1" dirty="0" smtClean="0">
                <a:solidFill>
                  <a:schemeClr val="tx1"/>
                </a:solidFill>
              </a:rPr>
              <a:t>Technische </a:t>
            </a:r>
            <a:r>
              <a:rPr lang="de-DE" sz="1300" b="1" dirty="0">
                <a:solidFill>
                  <a:schemeClr val="tx1"/>
                </a:solidFill>
              </a:rPr>
              <a:t>Richtlinien (RP)</a:t>
            </a:r>
            <a:endParaRPr lang="de-DE" sz="1300" dirty="0">
              <a:solidFill>
                <a:schemeClr val="tx1"/>
              </a:solidFill>
            </a:endParaRPr>
          </a:p>
          <a:p>
            <a:r>
              <a:rPr lang="de-DE" sz="1300" dirty="0" smtClean="0">
                <a:solidFill>
                  <a:schemeClr val="tx1"/>
                </a:solidFill>
              </a:rPr>
              <a:t>	Die </a:t>
            </a:r>
            <a:r>
              <a:rPr lang="de-DE" sz="1300" dirty="0">
                <a:solidFill>
                  <a:schemeClr val="tx1"/>
                </a:solidFill>
              </a:rPr>
              <a:t>Technischen Richtlinien (RP) werden nicht mehr an die Aufgabenträger verschickt. Jeder Nutzer kann bei Bedarf die Technischen Richtlinien im Internet herunterladen: </a:t>
            </a:r>
          </a:p>
          <a:p>
            <a:r>
              <a:rPr lang="de-DE" sz="1300" b="1" dirty="0" smtClean="0">
                <a:solidFill>
                  <a:schemeClr val="tx1"/>
                </a:solidFill>
              </a:rPr>
              <a:t>	BKS-Portal RLP oder </a:t>
            </a:r>
            <a:r>
              <a:rPr lang="de-DE" sz="1300" b="1" dirty="0">
                <a:solidFill>
                  <a:schemeClr val="tx1"/>
                </a:solidFill>
              </a:rPr>
              <a:t>LFKS-rlp.de/Downloads/Technische Richtlinie/TRX </a:t>
            </a:r>
            <a:endParaRPr lang="de-DE" sz="1300" dirty="0">
              <a:solidFill>
                <a:schemeClr val="tx1"/>
              </a:solidFill>
            </a:endParaRPr>
          </a:p>
          <a:p>
            <a:r>
              <a:rPr lang="de-DE" sz="1300" dirty="0" smtClean="0">
                <a:solidFill>
                  <a:schemeClr val="tx1"/>
                </a:solidFill>
              </a:rPr>
              <a:t>	Neben </a:t>
            </a:r>
            <a:r>
              <a:rPr lang="de-DE" sz="1300" dirty="0">
                <a:solidFill>
                  <a:schemeClr val="tx1"/>
                </a:solidFill>
              </a:rPr>
              <a:t>den Technischen Richtlinien enthält die Seite im Internet weitere nützliche Erlasse.</a:t>
            </a:r>
          </a:p>
          <a:p>
            <a:r>
              <a:rPr lang="de-DE" sz="1300" dirty="0">
                <a:solidFill>
                  <a:schemeClr val="tx1"/>
                </a:solidFill>
              </a:rPr>
              <a:t> </a:t>
            </a:r>
            <a:r>
              <a:rPr lang="de-DE" sz="1300" dirty="0" smtClean="0">
                <a:solidFill>
                  <a:schemeClr val="tx1"/>
                </a:solidFill>
              </a:rPr>
              <a:t>	Überarbeitungen </a:t>
            </a:r>
            <a:r>
              <a:rPr lang="de-DE" sz="1300" dirty="0">
                <a:solidFill>
                  <a:schemeClr val="tx1"/>
                </a:solidFill>
              </a:rPr>
              <a:t>erfolgen in Zusammenarbeit zwischen ISIM, ADD und LFKS und werden im Arbeitskreis Feuerwehr abgestimmt. Anschließend werden die bearbeiteten Richtlinien ins Internet eingestellt.</a:t>
            </a:r>
            <a:endParaRPr lang="de-DE" sz="1300" dirty="0">
              <a:solidFill>
                <a:schemeClr val="tx1"/>
              </a:solidFill>
              <a:ea typeface="Calibri"/>
              <a:cs typeface="Times New Roman"/>
            </a:endParaRPr>
          </a:p>
        </p:txBody>
      </p:sp>
    </p:spTree>
    <p:extLst>
      <p:ext uri="{BB962C8B-B14F-4D97-AF65-F5344CB8AC3E}">
        <p14:creationId xmlns:p14="http://schemas.microsoft.com/office/powerpoint/2010/main" val="23128108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p:txBody>
          <a:bodyPr/>
          <a:lstStyle/>
          <a:p>
            <a:r>
              <a:rPr lang="de-DE" cap="none" dirty="0" smtClean="0">
                <a:latin typeface="Arial" pitchFamily="34" charset="0"/>
                <a:ea typeface="ＭＳ Ｐゴシック" pitchFamily="34" charset="-128"/>
                <a:cs typeface="Arial" pitchFamily="34" charset="0"/>
              </a:rPr>
              <a:t>Technische Neuerungen auf dem Fahrzeugsektor</a:t>
            </a:r>
          </a:p>
        </p:txBody>
      </p:sp>
      <p:sp>
        <p:nvSpPr>
          <p:cNvPr id="15363" name="Inhaltsplatzhalter 2"/>
          <p:cNvSpPr>
            <a:spLocks noGrp="1"/>
          </p:cNvSpPr>
          <p:nvPr>
            <p:ph idx="1"/>
          </p:nvPr>
        </p:nvSpPr>
        <p:spPr/>
        <p:txBody>
          <a:bodyPr/>
          <a:lstStyle/>
          <a:p>
            <a:pPr lvl="0"/>
            <a:r>
              <a:rPr lang="de-DE" sz="1300" b="1" dirty="0" smtClean="0">
                <a:solidFill>
                  <a:schemeClr val="tx1"/>
                </a:solidFill>
              </a:rPr>
              <a:t>4.	Fahrzeugliste </a:t>
            </a:r>
            <a:r>
              <a:rPr lang="de-DE" sz="1300" b="1" dirty="0" err="1">
                <a:solidFill>
                  <a:schemeClr val="tx1"/>
                </a:solidFill>
              </a:rPr>
              <a:t>AFKzV</a:t>
            </a:r>
            <a:endParaRPr lang="de-DE" sz="1300" dirty="0">
              <a:solidFill>
                <a:schemeClr val="tx1"/>
              </a:solidFill>
            </a:endParaRPr>
          </a:p>
          <a:p>
            <a:r>
              <a:rPr lang="de-DE" sz="1300" dirty="0" smtClean="0">
                <a:solidFill>
                  <a:schemeClr val="tx1"/>
                </a:solidFill>
              </a:rPr>
              <a:t>	Die </a:t>
            </a:r>
            <a:r>
              <a:rPr lang="de-DE" sz="1300" dirty="0">
                <a:solidFill>
                  <a:schemeClr val="tx1"/>
                </a:solidFill>
              </a:rPr>
              <a:t>Arbeitsgruppe des „Ausschusses für Feuerwehrangelegenheiten, Katastrophenschutz und zivile Verteidigung“ (</a:t>
            </a:r>
            <a:r>
              <a:rPr lang="de-DE" sz="1300" dirty="0" err="1">
                <a:solidFill>
                  <a:schemeClr val="tx1"/>
                </a:solidFill>
              </a:rPr>
              <a:t>AFKzV</a:t>
            </a:r>
            <a:r>
              <a:rPr lang="de-DE" sz="1300" dirty="0">
                <a:solidFill>
                  <a:schemeClr val="tx1"/>
                </a:solidFill>
              </a:rPr>
              <a:t>) des Arbeitskreises 5 (AK 5) der Innenministerkonferenz, hat sich auf eine bundeseinheitliche Fahrzeugliste geeinigt. Zukünftig sollen nur noch die in der Liste enthaltenen Fahrzeuge bundesweit beschafft werden.</a:t>
            </a:r>
          </a:p>
          <a:p>
            <a:r>
              <a:rPr lang="de-DE" sz="1300" dirty="0">
                <a:solidFill>
                  <a:schemeClr val="tx1"/>
                </a:solidFill>
              </a:rPr>
              <a:t> </a:t>
            </a:r>
            <a:r>
              <a:rPr lang="de-DE" sz="1300" dirty="0" smtClean="0">
                <a:solidFill>
                  <a:schemeClr val="tx1"/>
                </a:solidFill>
              </a:rPr>
              <a:t>	Als </a:t>
            </a:r>
            <a:r>
              <a:rPr lang="de-DE" sz="1300" dirty="0">
                <a:solidFill>
                  <a:schemeClr val="tx1"/>
                </a:solidFill>
              </a:rPr>
              <a:t>Ersatz für die DIN 14 530-1 </a:t>
            </a:r>
            <a:r>
              <a:rPr lang="de-DE" sz="1300" dirty="0" smtClean="0">
                <a:solidFill>
                  <a:schemeClr val="tx1"/>
                </a:solidFill>
              </a:rPr>
              <a:t>wird, </a:t>
            </a:r>
            <a:r>
              <a:rPr lang="de-DE" sz="1300" dirty="0">
                <a:solidFill>
                  <a:schemeClr val="tx1"/>
                </a:solidFill>
              </a:rPr>
              <a:t>in Verbindung mit dem Fachbereich 192 des </a:t>
            </a:r>
            <a:r>
              <a:rPr lang="de-DE" sz="1300" err="1" smtClean="0">
                <a:solidFill>
                  <a:schemeClr val="tx1"/>
                </a:solidFill>
              </a:rPr>
              <a:t>DIN</a:t>
            </a:r>
            <a:r>
              <a:rPr lang="de-DE" sz="1300" smtClean="0">
                <a:solidFill>
                  <a:schemeClr val="tx1"/>
                </a:solidFill>
              </a:rPr>
              <a:t>, diese </a:t>
            </a:r>
            <a:r>
              <a:rPr lang="de-DE" sz="1300" dirty="0">
                <a:solidFill>
                  <a:schemeClr val="tx1"/>
                </a:solidFill>
              </a:rPr>
              <a:t>Liste durch die Fachausschüsse ständig fortgeschrieben. Diese Liste kann </a:t>
            </a:r>
            <a:r>
              <a:rPr lang="de-DE" sz="1300" dirty="0" smtClean="0">
                <a:solidFill>
                  <a:schemeClr val="tx1"/>
                </a:solidFill>
              </a:rPr>
              <a:t>von </a:t>
            </a:r>
            <a:r>
              <a:rPr lang="de-DE" sz="1300" dirty="0">
                <a:solidFill>
                  <a:schemeClr val="tx1"/>
                </a:solidFill>
              </a:rPr>
              <a:t>der gleichen Internetseite jederzeit </a:t>
            </a:r>
            <a:r>
              <a:rPr lang="de-DE" sz="1300" dirty="0" smtClean="0">
                <a:solidFill>
                  <a:schemeClr val="tx1"/>
                </a:solidFill>
              </a:rPr>
              <a:t>unter </a:t>
            </a:r>
            <a:r>
              <a:rPr lang="de-DE" sz="1300" dirty="0">
                <a:solidFill>
                  <a:schemeClr val="tx1"/>
                </a:solidFill>
              </a:rPr>
              <a:t>„Allgemeine Regelungen“ </a:t>
            </a:r>
            <a:r>
              <a:rPr lang="de-DE" sz="1300" dirty="0" smtClean="0">
                <a:solidFill>
                  <a:schemeClr val="tx1"/>
                </a:solidFill>
              </a:rPr>
              <a:t>heruntergeladen </a:t>
            </a:r>
            <a:r>
              <a:rPr lang="de-DE" sz="1300" dirty="0">
                <a:solidFill>
                  <a:schemeClr val="tx1"/>
                </a:solidFill>
              </a:rPr>
              <a:t>werden.</a:t>
            </a:r>
          </a:p>
          <a:p>
            <a:r>
              <a:rPr lang="de-DE" sz="1300" dirty="0">
                <a:solidFill>
                  <a:schemeClr val="tx1"/>
                </a:solidFill>
              </a:rPr>
              <a:t> </a:t>
            </a:r>
            <a:r>
              <a:rPr lang="de-DE" sz="1300" dirty="0" smtClean="0">
                <a:solidFill>
                  <a:schemeClr val="tx1"/>
                </a:solidFill>
              </a:rPr>
              <a:t>	Ein </a:t>
            </a:r>
            <a:r>
              <a:rPr lang="de-DE" sz="1300" dirty="0">
                <a:solidFill>
                  <a:schemeClr val="tx1"/>
                </a:solidFill>
              </a:rPr>
              <a:t>Vergleich der Fahrzeugliste mit den derzeit eingeführten Fahrzeugen zeigt, dass die Überarbeitung abgeschlossen ist</a:t>
            </a:r>
            <a:r>
              <a:rPr lang="de-DE" sz="1300" dirty="0" smtClean="0">
                <a:solidFill>
                  <a:schemeClr val="tx1"/>
                </a:solidFill>
              </a:rPr>
              <a:t>.</a:t>
            </a:r>
          </a:p>
          <a:p>
            <a:endParaRPr lang="de-DE" sz="1300" dirty="0">
              <a:solidFill>
                <a:schemeClr val="tx1"/>
              </a:solidFill>
            </a:endParaRPr>
          </a:p>
          <a:p>
            <a:r>
              <a:rPr lang="de-DE" sz="1300" dirty="0" smtClean="0">
                <a:solidFill>
                  <a:schemeClr val="tx1"/>
                </a:solidFill>
              </a:rPr>
              <a:t>	Walter Weber</a:t>
            </a:r>
            <a:endParaRPr lang="de-DE" sz="1300" dirty="0">
              <a:solidFill>
                <a:schemeClr val="tx1"/>
              </a:solidFill>
            </a:endParaRPr>
          </a:p>
          <a:p>
            <a:pPr>
              <a:lnSpc>
                <a:spcPct val="100000"/>
              </a:lnSpc>
              <a:spcBef>
                <a:spcPts val="0"/>
              </a:spcBef>
              <a:tabLst>
                <a:tab pos="360363" algn="l"/>
              </a:tabLst>
            </a:pPr>
            <a:endParaRPr lang="de-DE" sz="1300" dirty="0">
              <a:solidFill>
                <a:schemeClr val="tx1"/>
              </a:solidFill>
              <a:ea typeface="Calibri"/>
              <a:cs typeface="Times New Roman"/>
            </a:endParaRPr>
          </a:p>
        </p:txBody>
      </p:sp>
    </p:spTree>
    <p:extLst>
      <p:ext uri="{BB962C8B-B14F-4D97-AF65-F5344CB8AC3E}">
        <p14:creationId xmlns:p14="http://schemas.microsoft.com/office/powerpoint/2010/main" val="38466865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el 4"/>
          <p:cNvSpPr>
            <a:spLocks noGrp="1"/>
          </p:cNvSpPr>
          <p:nvPr>
            <p:ph type="title"/>
          </p:nvPr>
        </p:nvSpPr>
        <p:spPr/>
        <p:txBody>
          <a:bodyPr/>
          <a:lstStyle/>
          <a:p>
            <a:r>
              <a:rPr lang="de-DE" cap="none" smtClean="0">
                <a:latin typeface="Arial" pitchFamily="34" charset="0"/>
                <a:ea typeface="ＭＳ Ｐゴシック" pitchFamily="34" charset="-128"/>
              </a:rPr>
              <a:t>VIELEN DANK FÜR IHRE AUFMERKSAMKEIT</a:t>
            </a:r>
          </a:p>
        </p:txBody>
      </p:sp>
      <p:sp>
        <p:nvSpPr>
          <p:cNvPr id="34819" name="Inhaltsplatzhalter 2"/>
          <p:cNvSpPr>
            <a:spLocks noGrp="1"/>
          </p:cNvSpPr>
          <p:nvPr>
            <p:ph idx="1"/>
          </p:nvPr>
        </p:nvSpPr>
        <p:spPr>
          <a:xfrm>
            <a:off x="685800" y="4114800"/>
            <a:ext cx="7748588" cy="2338388"/>
          </a:xfrm>
        </p:spPr>
        <p:txBody>
          <a:bodyPr/>
          <a:lstStyle/>
          <a:p>
            <a:pPr indent="0">
              <a:spcBef>
                <a:spcPct val="0"/>
              </a:spcBef>
            </a:pPr>
            <a:endParaRPr lang="de-DE" dirty="0" smtClean="0">
              <a:latin typeface="Arial" pitchFamily="34" charset="0"/>
              <a:ea typeface="ＭＳ Ｐゴシック" pitchFamily="34" charset="-128"/>
              <a:cs typeface="ＭＳ Ｐゴシック" pitchFamily="34" charset="-128"/>
            </a:endParaRPr>
          </a:p>
          <a:p>
            <a:pPr indent="0">
              <a:spcBef>
                <a:spcPct val="0"/>
              </a:spcBef>
            </a:pPr>
            <a:endParaRPr lang="de-DE" dirty="0" smtClean="0">
              <a:latin typeface="Arial" pitchFamily="34" charset="0"/>
              <a:ea typeface="ＭＳ Ｐゴシック" pitchFamily="34" charset="-128"/>
              <a:cs typeface="ＭＳ Ｐゴシック" pitchFamily="34" charset="-128"/>
            </a:endParaRPr>
          </a:p>
          <a:p>
            <a:pPr indent="0">
              <a:spcBef>
                <a:spcPct val="0"/>
              </a:spcBef>
            </a:pPr>
            <a:endParaRPr lang="de-DE" dirty="0" smtClean="0">
              <a:latin typeface="Arial" pitchFamily="34" charset="0"/>
              <a:ea typeface="ＭＳ Ｐゴシック" pitchFamily="34" charset="-128"/>
              <a:cs typeface="ＭＳ Ｐゴシック"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p:txBody>
          <a:bodyPr/>
          <a:lstStyle/>
          <a:p>
            <a:r>
              <a:rPr lang="de-DE" cap="none" dirty="0" smtClean="0">
                <a:latin typeface="Arial" pitchFamily="34" charset="0"/>
                <a:ea typeface="ＭＳ Ｐゴシック" pitchFamily="34" charset="-128"/>
                <a:cs typeface="Arial" pitchFamily="34" charset="0"/>
              </a:rPr>
              <a:t>Technische Neuerungen auf dem Fahrzeugsektor</a:t>
            </a:r>
          </a:p>
        </p:txBody>
      </p:sp>
      <p:sp>
        <p:nvSpPr>
          <p:cNvPr id="15363" name="Inhaltsplatzhalter 2"/>
          <p:cNvSpPr>
            <a:spLocks noGrp="1"/>
          </p:cNvSpPr>
          <p:nvPr>
            <p:ph idx="1"/>
          </p:nvPr>
        </p:nvSpPr>
        <p:spPr/>
        <p:txBody>
          <a:bodyPr/>
          <a:lstStyle/>
          <a:p>
            <a:pPr marL="360363" lvl="0" indent="-360363"/>
            <a:r>
              <a:rPr lang="de-DE" sz="1300" b="1" dirty="0" smtClean="0">
                <a:solidFill>
                  <a:schemeClr val="tx1"/>
                </a:solidFill>
              </a:rPr>
              <a:t>2. 	Neuerungen </a:t>
            </a:r>
            <a:r>
              <a:rPr lang="de-DE" sz="1300" b="1" dirty="0">
                <a:solidFill>
                  <a:schemeClr val="tx1"/>
                </a:solidFill>
              </a:rPr>
              <a:t>in der Fahrzeugnormung</a:t>
            </a:r>
            <a:endParaRPr lang="de-DE" sz="1300" dirty="0">
              <a:solidFill>
                <a:schemeClr val="tx1"/>
              </a:solidFill>
            </a:endParaRPr>
          </a:p>
          <a:p>
            <a:pPr indent="17463"/>
            <a:r>
              <a:rPr lang="de-DE" sz="1300" dirty="0">
                <a:solidFill>
                  <a:schemeClr val="tx1"/>
                </a:solidFill>
              </a:rPr>
              <a:t>In den Jahren </a:t>
            </a:r>
            <a:r>
              <a:rPr lang="de-DE" sz="1300" dirty="0" smtClean="0">
                <a:solidFill>
                  <a:schemeClr val="tx1"/>
                </a:solidFill>
              </a:rPr>
              <a:t> </a:t>
            </a:r>
            <a:r>
              <a:rPr lang="de-DE" sz="1300" dirty="0">
                <a:solidFill>
                  <a:schemeClr val="tx1"/>
                </a:solidFill>
              </a:rPr>
              <a:t>wurden wesentliche Veränderungen in die Fahrzeugnormen eingearbeitet:</a:t>
            </a:r>
          </a:p>
          <a:p>
            <a:pPr indent="17463"/>
            <a:r>
              <a:rPr lang="de-DE" sz="1300" dirty="0">
                <a:solidFill>
                  <a:schemeClr val="tx1"/>
                </a:solidFill>
              </a:rPr>
              <a:t>Im </a:t>
            </a:r>
            <a:r>
              <a:rPr lang="de-DE" sz="1300" dirty="0" smtClean="0">
                <a:solidFill>
                  <a:schemeClr val="tx1"/>
                </a:solidFill>
              </a:rPr>
              <a:t>Folgenden </a:t>
            </a:r>
            <a:r>
              <a:rPr lang="de-DE" sz="1300" dirty="0">
                <a:solidFill>
                  <a:schemeClr val="tx1"/>
                </a:solidFill>
              </a:rPr>
              <a:t>wird auf die wesentlichen Veränderungen in den einzelnen Normen eingegangen.</a:t>
            </a:r>
          </a:p>
          <a:p>
            <a:pPr indent="17463"/>
            <a:r>
              <a:rPr lang="de-DE" sz="1300" dirty="0">
                <a:solidFill>
                  <a:schemeClr val="tx1"/>
                </a:solidFill>
              </a:rPr>
              <a:t> </a:t>
            </a:r>
          </a:p>
          <a:p>
            <a:pPr lvl="1" defTabSz="360363"/>
            <a:r>
              <a:rPr lang="de-DE" sz="1300" dirty="0" smtClean="0"/>
              <a:t>2.1	Löschfahrzeuge</a:t>
            </a:r>
            <a:r>
              <a:rPr lang="de-DE" sz="1300" dirty="0"/>
              <a:t/>
            </a:r>
            <a:br>
              <a:rPr lang="de-DE" sz="1300" dirty="0"/>
            </a:br>
            <a:r>
              <a:rPr lang="de-DE" sz="1300" dirty="0" smtClean="0"/>
              <a:t>	Es </a:t>
            </a:r>
            <a:r>
              <a:rPr lang="de-DE" sz="1300" dirty="0"/>
              <a:t>wird nur über die Fahrzeuge referiert, die in RLP gefördert werden.</a:t>
            </a:r>
          </a:p>
          <a:p>
            <a:pPr marL="0" indent="0"/>
            <a:endParaRPr lang="de-DE" sz="1300" dirty="0" smtClean="0">
              <a:solidFill>
                <a:schemeClr val="tx1"/>
              </a:solidFill>
              <a:latin typeface="Arial" pitchFamily="34" charset="0"/>
              <a:ea typeface="ＭＳ Ｐゴシック" pitchFamily="34" charset="-128"/>
              <a:cs typeface="Arial" pitchFamily="34" charset="0"/>
            </a:endParaRPr>
          </a:p>
        </p:txBody>
      </p:sp>
    </p:spTree>
    <p:extLst>
      <p:ext uri="{BB962C8B-B14F-4D97-AF65-F5344CB8AC3E}">
        <p14:creationId xmlns:p14="http://schemas.microsoft.com/office/powerpoint/2010/main" val="42798043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p:txBody>
          <a:bodyPr/>
          <a:lstStyle/>
          <a:p>
            <a:r>
              <a:rPr lang="de-DE" cap="none" dirty="0" smtClean="0">
                <a:latin typeface="Arial" pitchFamily="34" charset="0"/>
                <a:ea typeface="ＭＳ Ｐゴシック" pitchFamily="34" charset="-128"/>
                <a:cs typeface="Arial" pitchFamily="34" charset="0"/>
              </a:rPr>
              <a:t>Technische Neuerungen auf dem Fahrzeugsektor</a:t>
            </a:r>
          </a:p>
        </p:txBody>
      </p:sp>
      <p:sp>
        <p:nvSpPr>
          <p:cNvPr id="15363" name="Inhaltsplatzhalter 2"/>
          <p:cNvSpPr>
            <a:spLocks noGrp="1"/>
          </p:cNvSpPr>
          <p:nvPr>
            <p:ph idx="1"/>
          </p:nvPr>
        </p:nvSpPr>
        <p:spPr/>
        <p:txBody>
          <a:bodyPr/>
          <a:lstStyle/>
          <a:p>
            <a:pPr marL="0" lvl="2" indent="0" defTabSz="539750">
              <a:lnSpc>
                <a:spcPct val="100000"/>
              </a:lnSpc>
              <a:spcBef>
                <a:spcPts val="0"/>
              </a:spcBef>
              <a:spcAft>
                <a:spcPts val="0"/>
              </a:spcAft>
              <a:buNone/>
              <a:tabLst/>
            </a:pPr>
            <a:r>
              <a:rPr lang="de-DE" sz="1300" dirty="0" smtClean="0"/>
              <a:t>2.1.1	Kleinlöschfahrzeug</a:t>
            </a:r>
            <a:r>
              <a:rPr lang="de-DE" sz="1300" dirty="0"/>
              <a:t>, KLF; DIN 14 530-24</a:t>
            </a:r>
          </a:p>
          <a:p>
            <a:pPr marL="536575">
              <a:lnSpc>
                <a:spcPct val="100000"/>
              </a:lnSpc>
              <a:spcBef>
                <a:spcPts val="0"/>
              </a:spcBef>
              <a:spcAft>
                <a:spcPts val="0"/>
              </a:spcAft>
            </a:pPr>
            <a:r>
              <a:rPr lang="de-DE" sz="1300" dirty="0"/>
              <a:t/>
            </a:r>
            <a:br>
              <a:rPr lang="de-DE" sz="1300" dirty="0"/>
            </a:br>
            <a:r>
              <a:rPr lang="de-DE" sz="1300" dirty="0">
                <a:solidFill>
                  <a:schemeClr val="tx1"/>
                </a:solidFill>
              </a:rPr>
              <a:t>Nach der positiven Untersuchung in Rheinland-Pfalz und Hessen sowie den guten Resonanzen von der Basis wurde in einem Arbeitskreis des Fachnormenausschusses NA 031-04-06 AA die Norm erstellt.</a:t>
            </a:r>
          </a:p>
          <a:p>
            <a:pPr marL="538163" indent="1588">
              <a:lnSpc>
                <a:spcPct val="100000"/>
              </a:lnSpc>
              <a:spcBef>
                <a:spcPts val="600"/>
              </a:spcBef>
              <a:spcAft>
                <a:spcPts val="600"/>
              </a:spcAft>
            </a:pPr>
            <a:r>
              <a:rPr lang="de-DE" sz="1300" dirty="0" smtClean="0">
                <a:solidFill>
                  <a:schemeClr val="tx1"/>
                </a:solidFill>
              </a:rPr>
              <a:t>Die </a:t>
            </a:r>
            <a:r>
              <a:rPr lang="de-DE" sz="1300" dirty="0">
                <a:solidFill>
                  <a:schemeClr val="tx1"/>
                </a:solidFill>
              </a:rPr>
              <a:t>Norm wurde überarbeitet und mit Stand 09/2012 </a:t>
            </a:r>
            <a:r>
              <a:rPr lang="de-DE" sz="1300" dirty="0" smtClean="0">
                <a:solidFill>
                  <a:schemeClr val="tx1"/>
                </a:solidFill>
              </a:rPr>
              <a:t>verabschiedet. Gegenüber </a:t>
            </a:r>
            <a:r>
              <a:rPr lang="de-DE" sz="1300" dirty="0">
                <a:solidFill>
                  <a:schemeClr val="tx1"/>
                </a:solidFill>
              </a:rPr>
              <a:t>der alten DIN ergeben sich folgende wesentliche Veränderungen:</a:t>
            </a:r>
          </a:p>
          <a:p>
            <a:pPr marL="538163" indent="-538163">
              <a:lnSpc>
                <a:spcPct val="100000"/>
              </a:lnSpc>
              <a:spcBef>
                <a:spcPts val="0"/>
              </a:spcBef>
              <a:spcAft>
                <a:spcPts val="0"/>
              </a:spcAft>
            </a:pPr>
            <a:r>
              <a:rPr lang="de-DE" sz="1300" dirty="0" smtClean="0">
                <a:solidFill>
                  <a:schemeClr val="tx1"/>
                </a:solidFill>
              </a:rPr>
              <a:t>a)</a:t>
            </a:r>
            <a:r>
              <a:rPr lang="de-DE" sz="1300" dirty="0" smtClean="0"/>
              <a:t>	</a:t>
            </a:r>
            <a:r>
              <a:rPr lang="de-DE" sz="1300" dirty="0" smtClean="0">
                <a:solidFill>
                  <a:schemeClr val="tx1"/>
                </a:solidFill>
              </a:rPr>
              <a:t>Begriff </a:t>
            </a:r>
            <a:r>
              <a:rPr lang="de-DE" sz="1300" dirty="0">
                <a:solidFill>
                  <a:schemeClr val="tx1"/>
                </a:solidFill>
              </a:rPr>
              <a:t>„Kleinlöschfahrzeug, KLF“ überarbeitet;</a:t>
            </a:r>
          </a:p>
          <a:p>
            <a:pPr marL="538163" lvl="0" indent="-538163">
              <a:lnSpc>
                <a:spcPct val="100000"/>
              </a:lnSpc>
              <a:spcBef>
                <a:spcPts val="0"/>
              </a:spcBef>
              <a:spcAft>
                <a:spcPts val="0"/>
              </a:spcAft>
            </a:pPr>
            <a:r>
              <a:rPr lang="de-DE" sz="1300" dirty="0" smtClean="0">
                <a:solidFill>
                  <a:schemeClr val="tx1"/>
                </a:solidFill>
              </a:rPr>
              <a:t>b)	zulässige </a:t>
            </a:r>
            <a:r>
              <a:rPr lang="de-DE" sz="1300" dirty="0">
                <a:solidFill>
                  <a:schemeClr val="tx1"/>
                </a:solidFill>
              </a:rPr>
              <a:t>Gesamtmasse auf 4.750 kg erhöht;</a:t>
            </a:r>
          </a:p>
          <a:p>
            <a:pPr marL="538163" lvl="0" indent="-538163">
              <a:lnSpc>
                <a:spcPct val="100000"/>
              </a:lnSpc>
              <a:spcBef>
                <a:spcPts val="0"/>
              </a:spcBef>
              <a:spcAft>
                <a:spcPts val="0"/>
              </a:spcAft>
            </a:pPr>
            <a:r>
              <a:rPr lang="de-DE" sz="1300" dirty="0" smtClean="0">
                <a:solidFill>
                  <a:schemeClr val="tx1"/>
                </a:solidFill>
              </a:rPr>
              <a:t>c)	Höchstgeschwindigkeit </a:t>
            </a:r>
            <a:r>
              <a:rPr lang="de-DE" sz="1300" dirty="0">
                <a:solidFill>
                  <a:schemeClr val="tx1"/>
                </a:solidFill>
              </a:rPr>
              <a:t>auf 100 km/h begrenzt;</a:t>
            </a:r>
          </a:p>
          <a:p>
            <a:pPr marL="538163" lvl="0" indent="-538163">
              <a:lnSpc>
                <a:spcPct val="100000"/>
              </a:lnSpc>
              <a:spcBef>
                <a:spcPts val="0"/>
              </a:spcBef>
              <a:spcAft>
                <a:spcPts val="0"/>
              </a:spcAft>
            </a:pPr>
            <a:r>
              <a:rPr lang="de-DE" sz="1300" dirty="0" smtClean="0">
                <a:solidFill>
                  <a:schemeClr val="tx1"/>
                </a:solidFill>
              </a:rPr>
              <a:t>d)	Inhalt </a:t>
            </a:r>
            <a:r>
              <a:rPr lang="de-DE" sz="1300" dirty="0">
                <a:solidFill>
                  <a:schemeClr val="tx1"/>
                </a:solidFill>
              </a:rPr>
              <a:t>des Löschwasserbehälters auf mind. 500 Liter erhöht;</a:t>
            </a:r>
          </a:p>
          <a:p>
            <a:pPr marL="538163" lvl="0" indent="-538163">
              <a:lnSpc>
                <a:spcPct val="100000"/>
              </a:lnSpc>
              <a:spcBef>
                <a:spcPts val="0"/>
              </a:spcBef>
              <a:spcAft>
                <a:spcPts val="0"/>
              </a:spcAft>
              <a:buAutoNum type="alphaLcParenR" startAt="5"/>
            </a:pPr>
            <a:r>
              <a:rPr lang="de-DE" sz="1300" dirty="0" smtClean="0">
                <a:solidFill>
                  <a:schemeClr val="tx1"/>
                </a:solidFill>
              </a:rPr>
              <a:t>Tragkraftspritze </a:t>
            </a:r>
            <a:r>
              <a:rPr lang="de-DE" sz="1300" dirty="0">
                <a:solidFill>
                  <a:schemeClr val="tx1"/>
                </a:solidFill>
              </a:rPr>
              <a:t>geändert, dabei PFPN 10-1000 aufgenommen und die Anforderungen </a:t>
            </a:r>
            <a:r>
              <a:rPr lang="de-DE" sz="1300" dirty="0" smtClean="0">
                <a:solidFill>
                  <a:schemeClr val="tx1"/>
                </a:solidFill>
              </a:rPr>
              <a:t>erweitert;</a:t>
            </a:r>
          </a:p>
          <a:p>
            <a:pPr marL="538163" lvl="0" indent="-538163">
              <a:lnSpc>
                <a:spcPct val="100000"/>
              </a:lnSpc>
              <a:spcBef>
                <a:spcPts val="0"/>
              </a:spcBef>
              <a:spcAft>
                <a:spcPts val="0"/>
              </a:spcAft>
              <a:buAutoNum type="alphaLcParenR" startAt="5"/>
            </a:pPr>
            <a:r>
              <a:rPr lang="de-DE" sz="1300" dirty="0" smtClean="0">
                <a:solidFill>
                  <a:schemeClr val="tx1"/>
                </a:solidFill>
              </a:rPr>
              <a:t>bei </a:t>
            </a:r>
            <a:r>
              <a:rPr lang="de-DE" sz="1300" dirty="0">
                <a:solidFill>
                  <a:schemeClr val="tx1"/>
                </a:solidFill>
              </a:rPr>
              <a:t>Einrichtung zur schnellen Wasserabgabe das Mehrzweckstrahlrohr durch ein Hohlstrahlrohr ersetzt</a:t>
            </a:r>
            <a:r>
              <a:rPr lang="de-DE" sz="1300" dirty="0" smtClean="0">
                <a:solidFill>
                  <a:schemeClr val="tx1"/>
                </a:solidFill>
              </a:rPr>
              <a:t>;</a:t>
            </a:r>
            <a:endParaRPr lang="de-DE" sz="1300" dirty="0">
              <a:solidFill>
                <a:schemeClr val="tx1"/>
              </a:solidFill>
            </a:endParaRPr>
          </a:p>
          <a:p>
            <a:pPr marL="538163" lvl="0" indent="-538163">
              <a:lnSpc>
                <a:spcPct val="100000"/>
              </a:lnSpc>
              <a:spcBef>
                <a:spcPts val="0"/>
              </a:spcBef>
              <a:spcAft>
                <a:spcPts val="0"/>
              </a:spcAft>
            </a:pPr>
            <a:r>
              <a:rPr lang="de-DE" sz="1300" dirty="0" smtClean="0">
                <a:solidFill>
                  <a:schemeClr val="tx1"/>
                </a:solidFill>
              </a:rPr>
              <a:t>g)	feuerwehrtechnische </a:t>
            </a:r>
            <a:r>
              <a:rPr lang="de-DE" sz="1300" dirty="0">
                <a:solidFill>
                  <a:schemeClr val="tx1"/>
                </a:solidFill>
              </a:rPr>
              <a:t>Beladung in Tabelle 1 vollständig überarbeitet, bei den Schläuchen und Armaturen an das TSF-W und bei der übrigen Beladung an das TSF angepasst.</a:t>
            </a:r>
          </a:p>
          <a:p>
            <a:pPr>
              <a:lnSpc>
                <a:spcPct val="100000"/>
              </a:lnSpc>
              <a:spcBef>
                <a:spcPts val="0"/>
              </a:spcBef>
              <a:spcAft>
                <a:spcPts val="0"/>
              </a:spcAft>
            </a:pPr>
            <a:r>
              <a:rPr lang="de-DE" sz="1300" dirty="0">
                <a:solidFill>
                  <a:schemeClr val="tx1"/>
                </a:solidFill>
              </a:rPr>
              <a:t> </a:t>
            </a:r>
          </a:p>
          <a:p>
            <a:pPr indent="196850">
              <a:lnSpc>
                <a:spcPct val="100000"/>
              </a:lnSpc>
              <a:spcBef>
                <a:spcPts val="600"/>
              </a:spcBef>
              <a:spcAft>
                <a:spcPts val="600"/>
              </a:spcAft>
            </a:pPr>
            <a:r>
              <a:rPr lang="de-DE" sz="1300" b="1" dirty="0">
                <a:solidFill>
                  <a:schemeClr val="tx1"/>
                </a:solidFill>
              </a:rPr>
              <a:t>Anmerkung</a:t>
            </a:r>
            <a:r>
              <a:rPr lang="de-DE" sz="1300" dirty="0">
                <a:solidFill>
                  <a:schemeClr val="tx1"/>
                </a:solidFill>
              </a:rPr>
              <a:t>:</a:t>
            </a:r>
          </a:p>
          <a:p>
            <a:pPr marL="538163" indent="1588">
              <a:lnSpc>
                <a:spcPct val="100000"/>
              </a:lnSpc>
              <a:spcBef>
                <a:spcPts val="600"/>
              </a:spcBef>
              <a:spcAft>
                <a:spcPts val="600"/>
              </a:spcAft>
            </a:pPr>
            <a:r>
              <a:rPr lang="de-DE" sz="1300" dirty="0">
                <a:solidFill>
                  <a:schemeClr val="tx1"/>
                </a:solidFill>
              </a:rPr>
              <a:t>Das früher in Rheinland-Pfalz geförderte kleine Tragkraftspritzenfahrzeug Wasser, TSF-W ist somit entbehrlich und kann vollends durch das KLF ersetzt werden.</a:t>
            </a:r>
            <a:endParaRPr lang="de-DE" sz="1300" dirty="0" smtClean="0">
              <a:solidFill>
                <a:schemeClr val="tx1"/>
              </a:solidFill>
              <a:latin typeface="Arial" pitchFamily="34" charset="0"/>
              <a:ea typeface="ＭＳ Ｐゴシック" pitchFamily="34" charset="-128"/>
              <a:cs typeface="Arial" pitchFamily="34" charset="0"/>
            </a:endParaRPr>
          </a:p>
        </p:txBody>
      </p:sp>
    </p:spTree>
    <p:extLst>
      <p:ext uri="{BB962C8B-B14F-4D97-AF65-F5344CB8AC3E}">
        <p14:creationId xmlns:p14="http://schemas.microsoft.com/office/powerpoint/2010/main" val="1108746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p:txBody>
          <a:bodyPr/>
          <a:lstStyle/>
          <a:p>
            <a:r>
              <a:rPr lang="de-DE" cap="none" dirty="0" smtClean="0">
                <a:latin typeface="Arial" pitchFamily="34" charset="0"/>
                <a:ea typeface="ＭＳ Ｐゴシック" pitchFamily="34" charset="-128"/>
                <a:cs typeface="Arial" pitchFamily="34" charset="0"/>
              </a:rPr>
              <a:t>Technische Neuerungen auf dem Fahrzeugsektor</a:t>
            </a:r>
          </a:p>
        </p:txBody>
      </p:sp>
      <p:sp>
        <p:nvSpPr>
          <p:cNvPr id="15363" name="Inhaltsplatzhalter 2"/>
          <p:cNvSpPr>
            <a:spLocks noGrp="1"/>
          </p:cNvSpPr>
          <p:nvPr>
            <p:ph idx="1"/>
          </p:nvPr>
        </p:nvSpPr>
        <p:spPr/>
        <p:txBody>
          <a:bodyPr/>
          <a:lstStyle/>
          <a:p>
            <a:pPr marL="0" lvl="2" indent="0">
              <a:buNone/>
              <a:tabLst>
                <a:tab pos="539750" algn="l"/>
              </a:tabLst>
            </a:pPr>
            <a:r>
              <a:rPr lang="de-DE" sz="1300" dirty="0" smtClean="0"/>
              <a:t>2.1.2	Tragkraftspritzenfahrzeug</a:t>
            </a:r>
            <a:r>
              <a:rPr lang="de-DE" sz="1300" dirty="0"/>
              <a:t>, TSF; DIN 14 530-16</a:t>
            </a:r>
          </a:p>
          <a:p>
            <a:pPr marL="536575" indent="3175"/>
            <a:r>
              <a:rPr lang="de-DE" sz="1300" dirty="0" smtClean="0">
                <a:solidFill>
                  <a:schemeClr val="tx1"/>
                </a:solidFill>
              </a:rPr>
              <a:t>Das </a:t>
            </a:r>
            <a:r>
              <a:rPr lang="de-DE" sz="1300" dirty="0">
                <a:solidFill>
                  <a:schemeClr val="tx1"/>
                </a:solidFill>
              </a:rPr>
              <a:t>Tragkraftspritzenfahrzeug ist nach DIN 14 530 Teil 16 genormt. Die Norm wurde überarbeitet und mit Stand 04/2008 verabschiedet. Gegenüber der alten DIN ergeben sich folgende wesentliche Veränderungen:</a:t>
            </a:r>
          </a:p>
          <a:p>
            <a:pPr marL="0" indent="0">
              <a:lnSpc>
                <a:spcPct val="100000"/>
              </a:lnSpc>
              <a:spcBef>
                <a:spcPts val="0"/>
              </a:spcBef>
            </a:pPr>
            <a:r>
              <a:rPr lang="de-DE" sz="1300" dirty="0">
                <a:solidFill>
                  <a:schemeClr val="tx1"/>
                </a:solidFill>
              </a:rPr>
              <a:t> </a:t>
            </a:r>
          </a:p>
          <a:p>
            <a:pPr marL="538163" lvl="0" indent="-538163">
              <a:lnSpc>
                <a:spcPct val="100000"/>
              </a:lnSpc>
              <a:spcBef>
                <a:spcPts val="0"/>
              </a:spcBef>
              <a:buFont typeface="+mj-lt"/>
              <a:buAutoNum type="alphaLcParenR"/>
            </a:pPr>
            <a:r>
              <a:rPr lang="de-DE" sz="1300" dirty="0" smtClean="0">
                <a:solidFill>
                  <a:schemeClr val="tx1"/>
                </a:solidFill>
              </a:rPr>
              <a:t>Gesamtmasse </a:t>
            </a:r>
            <a:r>
              <a:rPr lang="de-DE" sz="1300" dirty="0">
                <a:solidFill>
                  <a:schemeClr val="tx1"/>
                </a:solidFill>
              </a:rPr>
              <a:t>auf 4000 kg erhöht; Fahrzeug muss aber auch mit 3500 kg darstellbar sein;</a:t>
            </a:r>
          </a:p>
          <a:p>
            <a:pPr marL="538163" lvl="0" indent="-538163">
              <a:lnSpc>
                <a:spcPct val="100000"/>
              </a:lnSpc>
              <a:spcBef>
                <a:spcPts val="0"/>
              </a:spcBef>
              <a:buFont typeface="+mj-lt"/>
              <a:buAutoNum type="alphaLcParenR"/>
            </a:pPr>
            <a:r>
              <a:rPr lang="de-DE" sz="1300" dirty="0">
                <a:solidFill>
                  <a:schemeClr val="tx1"/>
                </a:solidFill>
              </a:rPr>
              <a:t>Höchstgeschwindigkeit auf 100 km/h festgelegt;</a:t>
            </a:r>
          </a:p>
          <a:p>
            <a:pPr marL="538163" lvl="0" indent="-538163">
              <a:lnSpc>
                <a:spcPct val="100000"/>
              </a:lnSpc>
              <a:spcBef>
                <a:spcPts val="0"/>
              </a:spcBef>
              <a:buFont typeface="+mj-lt"/>
              <a:buAutoNum type="alphaLcParenR"/>
            </a:pPr>
            <a:r>
              <a:rPr lang="de-DE" sz="1300" dirty="0">
                <a:solidFill>
                  <a:schemeClr val="tx1"/>
                </a:solidFill>
              </a:rPr>
              <a:t>Anforderungen an Anhängerkupplung neu geregelt.</a:t>
            </a:r>
          </a:p>
          <a:p>
            <a:pPr marL="538163" lvl="0" indent="-538163">
              <a:lnSpc>
                <a:spcPct val="100000"/>
              </a:lnSpc>
              <a:spcBef>
                <a:spcPts val="0"/>
              </a:spcBef>
              <a:buFont typeface="+mj-lt"/>
              <a:buAutoNum type="alphaLcParenR"/>
            </a:pPr>
            <a:r>
              <a:rPr lang="de-DE" sz="1300" dirty="0">
                <a:solidFill>
                  <a:schemeClr val="tx1"/>
                </a:solidFill>
              </a:rPr>
              <a:t>Anstrich: Farbgebung neu geregelt;</a:t>
            </a:r>
          </a:p>
          <a:p>
            <a:pPr marL="538163" lvl="0" indent="-538163">
              <a:lnSpc>
                <a:spcPct val="100000"/>
              </a:lnSpc>
              <a:spcBef>
                <a:spcPts val="0"/>
              </a:spcBef>
              <a:buFont typeface="+mj-lt"/>
              <a:buAutoNum type="alphaLcParenR"/>
            </a:pPr>
            <a:r>
              <a:rPr lang="de-DE" sz="1300" dirty="0">
                <a:solidFill>
                  <a:schemeClr val="tx1"/>
                </a:solidFill>
              </a:rPr>
              <a:t>Beladepläne gestrichen, Beladungsmasse 692 kg;</a:t>
            </a:r>
          </a:p>
          <a:p>
            <a:pPr marL="538163" lvl="0" indent="-538163">
              <a:lnSpc>
                <a:spcPct val="100000"/>
              </a:lnSpc>
              <a:spcBef>
                <a:spcPts val="0"/>
              </a:spcBef>
              <a:buFont typeface="+mj-lt"/>
              <a:buAutoNum type="alphaLcParenR"/>
            </a:pPr>
            <a:r>
              <a:rPr lang="de-DE" sz="1300" dirty="0">
                <a:solidFill>
                  <a:schemeClr val="tx1"/>
                </a:solidFill>
              </a:rPr>
              <a:t>redaktionell vollständig überarbeitet.</a:t>
            </a:r>
          </a:p>
          <a:p>
            <a:pPr marL="538163" lvl="0" indent="-538163">
              <a:lnSpc>
                <a:spcPct val="100000"/>
              </a:lnSpc>
              <a:spcBef>
                <a:spcPts val="0"/>
              </a:spcBef>
              <a:buFont typeface="+mj-lt"/>
              <a:buAutoNum type="alphaLcParenR"/>
            </a:pPr>
            <a:r>
              <a:rPr lang="de-DE" sz="1300" dirty="0">
                <a:solidFill>
                  <a:schemeClr val="tx1"/>
                </a:solidFill>
              </a:rPr>
              <a:t>Entnahme Tragkraftspritze (5.5) nicht mehr vorgegeben.</a:t>
            </a:r>
          </a:p>
          <a:p>
            <a:pPr marL="0" lvl="2" indent="0" defTabSz="539750">
              <a:lnSpc>
                <a:spcPct val="100000"/>
              </a:lnSpc>
              <a:spcBef>
                <a:spcPts val="0"/>
              </a:spcBef>
              <a:spcAft>
                <a:spcPts val="0"/>
              </a:spcAft>
              <a:buNone/>
              <a:tabLst/>
            </a:pPr>
            <a:endParaRPr lang="de-DE" sz="1300" dirty="0" smtClean="0">
              <a:solidFill>
                <a:schemeClr val="tx1"/>
              </a:solidFill>
              <a:latin typeface="Arial" pitchFamily="34" charset="0"/>
              <a:ea typeface="ＭＳ Ｐゴシック" pitchFamily="34" charset="-128"/>
              <a:cs typeface="Arial" pitchFamily="34" charset="0"/>
            </a:endParaRPr>
          </a:p>
        </p:txBody>
      </p:sp>
    </p:spTree>
    <p:extLst>
      <p:ext uri="{BB962C8B-B14F-4D97-AF65-F5344CB8AC3E}">
        <p14:creationId xmlns:p14="http://schemas.microsoft.com/office/powerpoint/2010/main" val="38818104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p:txBody>
          <a:bodyPr/>
          <a:lstStyle/>
          <a:p>
            <a:r>
              <a:rPr lang="de-DE" cap="none" dirty="0" smtClean="0">
                <a:latin typeface="Arial" pitchFamily="34" charset="0"/>
                <a:ea typeface="ＭＳ Ｐゴシック" pitchFamily="34" charset="-128"/>
                <a:cs typeface="Arial" pitchFamily="34" charset="0"/>
              </a:rPr>
              <a:t>Technische Neuerungen auf dem Fahrzeugsektor</a:t>
            </a:r>
          </a:p>
        </p:txBody>
      </p:sp>
      <p:sp>
        <p:nvSpPr>
          <p:cNvPr id="15363" name="Inhaltsplatzhalter 2"/>
          <p:cNvSpPr>
            <a:spLocks noGrp="1"/>
          </p:cNvSpPr>
          <p:nvPr>
            <p:ph idx="1"/>
          </p:nvPr>
        </p:nvSpPr>
        <p:spPr/>
        <p:txBody>
          <a:bodyPr/>
          <a:lstStyle/>
          <a:p>
            <a:pPr marL="0" lvl="2" indent="0">
              <a:lnSpc>
                <a:spcPct val="100000"/>
              </a:lnSpc>
              <a:spcBef>
                <a:spcPts val="0"/>
              </a:spcBef>
              <a:buNone/>
              <a:tabLst>
                <a:tab pos="539750" algn="l"/>
              </a:tabLst>
            </a:pPr>
            <a:r>
              <a:rPr lang="de-DE" sz="1300" dirty="0" smtClean="0"/>
              <a:t>2.1.3	Tragkraftspritzenfahrzeug-Wasser</a:t>
            </a:r>
            <a:r>
              <a:rPr lang="de-DE" sz="1300" dirty="0"/>
              <a:t>, TSF-W; DIN 14 530-17</a:t>
            </a:r>
          </a:p>
          <a:p>
            <a:pPr>
              <a:lnSpc>
                <a:spcPct val="100000"/>
              </a:lnSpc>
              <a:spcBef>
                <a:spcPts val="0"/>
              </a:spcBef>
            </a:pPr>
            <a:r>
              <a:rPr lang="de-DE" sz="1300" dirty="0">
                <a:solidFill>
                  <a:schemeClr val="tx1"/>
                </a:solidFill>
              </a:rPr>
              <a:t> </a:t>
            </a:r>
          </a:p>
          <a:p>
            <a:pPr marL="538163" indent="1588">
              <a:lnSpc>
                <a:spcPct val="100000"/>
              </a:lnSpc>
              <a:spcBef>
                <a:spcPts val="0"/>
              </a:spcBef>
            </a:pPr>
            <a:r>
              <a:rPr lang="de-DE" sz="1300" dirty="0">
                <a:solidFill>
                  <a:schemeClr val="tx1"/>
                </a:solidFill>
              </a:rPr>
              <a:t>Das Tragkraftspritzenfahrzeug-Wasser ist nach DIN 14 530 Teil 17 genormt. Die DIN-Norm wurde in 04/2008 verabschiedet. Folgende wesentliche Änderungen ergeben sich gegenüber der alten Ausgabe</a:t>
            </a:r>
            <a:r>
              <a:rPr lang="de-DE" sz="1300" dirty="0" smtClean="0">
                <a:solidFill>
                  <a:schemeClr val="tx1"/>
                </a:solidFill>
              </a:rPr>
              <a:t>:</a:t>
            </a:r>
            <a:r>
              <a:rPr lang="de-DE" sz="1300" dirty="0">
                <a:solidFill>
                  <a:schemeClr val="tx1"/>
                </a:solidFill>
              </a:rPr>
              <a:t> </a:t>
            </a:r>
          </a:p>
          <a:p>
            <a:pPr marL="539750" lvl="0" indent="-539750">
              <a:lnSpc>
                <a:spcPct val="100000"/>
              </a:lnSpc>
              <a:spcBef>
                <a:spcPts val="0"/>
              </a:spcBef>
              <a:buFont typeface="+mj-lt"/>
              <a:buAutoNum type="alphaLcParenR"/>
            </a:pPr>
            <a:r>
              <a:rPr lang="de-DE" sz="1300" dirty="0">
                <a:solidFill>
                  <a:schemeClr val="tx1"/>
                </a:solidFill>
              </a:rPr>
              <a:t>max. Länge auf 6.300 mm erhöht,</a:t>
            </a:r>
          </a:p>
          <a:p>
            <a:pPr marL="539750" indent="-539750">
              <a:lnSpc>
                <a:spcPct val="100000"/>
              </a:lnSpc>
              <a:spcBef>
                <a:spcPts val="0"/>
              </a:spcBef>
              <a:buFont typeface="+mj-lt"/>
              <a:buAutoNum type="alphaLcParenR"/>
            </a:pPr>
            <a:r>
              <a:rPr lang="de-DE" sz="1300" dirty="0" smtClean="0">
                <a:solidFill>
                  <a:schemeClr val="tx1"/>
                </a:solidFill>
              </a:rPr>
              <a:t>max</a:t>
            </a:r>
            <a:r>
              <a:rPr lang="de-DE" sz="1300" dirty="0">
                <a:solidFill>
                  <a:schemeClr val="tx1"/>
                </a:solidFill>
              </a:rPr>
              <a:t>. Höhe auf 2.800 mm erhöht;</a:t>
            </a:r>
          </a:p>
          <a:p>
            <a:pPr marL="539750" lvl="0" indent="-539750">
              <a:lnSpc>
                <a:spcPct val="100000"/>
              </a:lnSpc>
              <a:spcBef>
                <a:spcPts val="0"/>
              </a:spcBef>
              <a:buFont typeface="+mj-lt"/>
              <a:buAutoNum type="alphaLcParenR"/>
            </a:pPr>
            <a:r>
              <a:rPr lang="de-DE" sz="1300" dirty="0">
                <a:solidFill>
                  <a:schemeClr val="tx1"/>
                </a:solidFill>
              </a:rPr>
              <a:t>zul. Gesamtmasse auf 6.300 kg erhöht;</a:t>
            </a:r>
          </a:p>
          <a:p>
            <a:pPr marL="539750" lvl="0" indent="-539750">
              <a:lnSpc>
                <a:spcPct val="100000"/>
              </a:lnSpc>
              <a:spcBef>
                <a:spcPts val="0"/>
              </a:spcBef>
              <a:buFont typeface="+mj-lt"/>
              <a:buAutoNum type="alphaLcParenR"/>
            </a:pPr>
            <a:r>
              <a:rPr lang="de-DE" sz="1300" dirty="0">
                <a:solidFill>
                  <a:schemeClr val="tx1"/>
                </a:solidFill>
              </a:rPr>
              <a:t>Höchstgeschwindigkeit auf 100 km/h festgelegt;</a:t>
            </a:r>
          </a:p>
          <a:p>
            <a:pPr marL="539750" lvl="0" indent="-539750">
              <a:lnSpc>
                <a:spcPct val="100000"/>
              </a:lnSpc>
              <a:spcBef>
                <a:spcPts val="0"/>
              </a:spcBef>
              <a:buFont typeface="+mj-lt"/>
              <a:buAutoNum type="alphaLcParenR"/>
            </a:pPr>
            <a:r>
              <a:rPr lang="de-DE" sz="1300" dirty="0">
                <a:solidFill>
                  <a:schemeClr val="tx1"/>
                </a:solidFill>
              </a:rPr>
              <a:t>Anforderungen an Anhängerkupplung neu geregelt;</a:t>
            </a:r>
          </a:p>
          <a:p>
            <a:pPr marL="539750" lvl="0" indent="-539750">
              <a:lnSpc>
                <a:spcPct val="100000"/>
              </a:lnSpc>
              <a:spcBef>
                <a:spcPts val="0"/>
              </a:spcBef>
              <a:buFont typeface="+mj-lt"/>
              <a:buAutoNum type="alphaLcParenR"/>
            </a:pPr>
            <a:r>
              <a:rPr lang="de-DE" sz="1300" dirty="0">
                <a:solidFill>
                  <a:schemeClr val="tx1"/>
                </a:solidFill>
              </a:rPr>
              <a:t>Anforderungen an Räume und Dach neu geregelt;</a:t>
            </a:r>
          </a:p>
          <a:p>
            <a:pPr marL="539750" lvl="0" indent="-539750">
              <a:lnSpc>
                <a:spcPct val="100000"/>
              </a:lnSpc>
              <a:spcBef>
                <a:spcPts val="0"/>
              </a:spcBef>
              <a:buFont typeface="+mj-lt"/>
              <a:buAutoNum type="alphaLcParenR"/>
            </a:pPr>
            <a:r>
              <a:rPr lang="de-DE" sz="1300" dirty="0">
                <a:solidFill>
                  <a:schemeClr val="tx1"/>
                </a:solidFill>
              </a:rPr>
              <a:t>löschtechnische Einrichtungen neu geregelt:</a:t>
            </a:r>
          </a:p>
          <a:p>
            <a:pPr marL="657225" indent="-117475">
              <a:lnSpc>
                <a:spcPct val="100000"/>
              </a:lnSpc>
              <a:spcBef>
                <a:spcPts val="0"/>
              </a:spcBef>
            </a:pPr>
            <a:r>
              <a:rPr lang="de-DE" sz="1300" dirty="0">
                <a:solidFill>
                  <a:schemeClr val="tx1"/>
                </a:solidFill>
              </a:rPr>
              <a:t>- Tragkraftspritze PFPN 10-1000 muss im </a:t>
            </a:r>
            <a:r>
              <a:rPr lang="de-DE" sz="1300" dirty="0" err="1">
                <a:solidFill>
                  <a:schemeClr val="tx1"/>
                </a:solidFill>
              </a:rPr>
              <a:t>Fz</a:t>
            </a:r>
            <a:r>
              <a:rPr lang="de-DE" sz="1300" dirty="0">
                <a:solidFill>
                  <a:schemeClr val="tx1"/>
                </a:solidFill>
              </a:rPr>
              <a:t>. vorhanden und </a:t>
            </a:r>
            <a:r>
              <a:rPr lang="de-DE" sz="1300" dirty="0" smtClean="0">
                <a:solidFill>
                  <a:schemeClr val="tx1"/>
                </a:solidFill>
              </a:rPr>
              <a:t>am Löschmittelbehälter </a:t>
            </a:r>
            <a:r>
              <a:rPr lang="de-DE" sz="1300" dirty="0">
                <a:solidFill>
                  <a:schemeClr val="tx1"/>
                </a:solidFill>
              </a:rPr>
              <a:t>fest angeschlossen sein;</a:t>
            </a:r>
          </a:p>
          <a:p>
            <a:pPr indent="196850">
              <a:lnSpc>
                <a:spcPct val="100000"/>
              </a:lnSpc>
              <a:spcBef>
                <a:spcPts val="0"/>
              </a:spcBef>
            </a:pPr>
            <a:r>
              <a:rPr lang="de-DE" sz="1300" dirty="0">
                <a:solidFill>
                  <a:schemeClr val="tx1"/>
                </a:solidFill>
              </a:rPr>
              <a:t>- die Abgasführung ist ordnungsgemäß zu verlegen,</a:t>
            </a:r>
          </a:p>
          <a:p>
            <a:pPr indent="196850">
              <a:lnSpc>
                <a:spcPct val="100000"/>
              </a:lnSpc>
              <a:spcBef>
                <a:spcPts val="0"/>
              </a:spcBef>
            </a:pPr>
            <a:r>
              <a:rPr lang="de-DE" sz="1300" dirty="0">
                <a:solidFill>
                  <a:schemeClr val="tx1"/>
                </a:solidFill>
              </a:rPr>
              <a:t>- Löschwasserbehälter mit nutzbarer Wassermenge von mind. 500 </a:t>
            </a:r>
            <a:r>
              <a:rPr lang="de-DE" sz="1300" dirty="0" smtClean="0">
                <a:solidFill>
                  <a:schemeClr val="tx1"/>
                </a:solidFill>
              </a:rPr>
              <a:t>Liter </a:t>
            </a:r>
            <a:r>
              <a:rPr lang="de-DE" sz="1300" dirty="0">
                <a:solidFill>
                  <a:schemeClr val="tx1"/>
                </a:solidFill>
              </a:rPr>
              <a:t>(750 Liter zulässig).</a:t>
            </a:r>
          </a:p>
          <a:p>
            <a:pPr marL="538163" indent="-538163">
              <a:lnSpc>
                <a:spcPct val="100000"/>
              </a:lnSpc>
              <a:spcBef>
                <a:spcPts val="0"/>
              </a:spcBef>
            </a:pPr>
            <a:r>
              <a:rPr lang="de-DE" sz="1300" dirty="0" smtClean="0">
                <a:solidFill>
                  <a:schemeClr val="tx1"/>
                </a:solidFill>
              </a:rPr>
              <a:t>h)</a:t>
            </a:r>
            <a:r>
              <a:rPr lang="de-DE" sz="1300" dirty="0">
                <a:solidFill>
                  <a:schemeClr val="tx1"/>
                </a:solidFill>
              </a:rPr>
              <a:t>	Feuerwehrtechnische Beladung überarbeitet.</a:t>
            </a:r>
          </a:p>
          <a:p>
            <a:pPr marL="538163" indent="-538163">
              <a:lnSpc>
                <a:spcPct val="100000"/>
              </a:lnSpc>
              <a:spcBef>
                <a:spcPts val="0"/>
              </a:spcBef>
            </a:pPr>
            <a:r>
              <a:rPr lang="de-DE" sz="1300" dirty="0" smtClean="0">
                <a:solidFill>
                  <a:schemeClr val="tx1"/>
                </a:solidFill>
              </a:rPr>
              <a:t>i) </a:t>
            </a:r>
            <a:r>
              <a:rPr lang="de-DE" sz="1300" dirty="0">
                <a:solidFill>
                  <a:schemeClr val="tx1"/>
                </a:solidFill>
              </a:rPr>
              <a:t>	Standardbeladung (Tab.1) Gewicht 817 kg) wesentlich erweitert, muss vorhanden sein</a:t>
            </a:r>
          </a:p>
          <a:p>
            <a:pPr marL="538163" indent="-538163">
              <a:lnSpc>
                <a:spcPct val="100000"/>
              </a:lnSpc>
              <a:spcBef>
                <a:spcPts val="0"/>
              </a:spcBef>
            </a:pPr>
            <a:r>
              <a:rPr lang="de-DE" sz="1300" dirty="0" smtClean="0">
                <a:solidFill>
                  <a:schemeClr val="tx1"/>
                </a:solidFill>
              </a:rPr>
              <a:t>j)</a:t>
            </a:r>
            <a:r>
              <a:rPr lang="de-DE" sz="1300" dirty="0">
                <a:solidFill>
                  <a:schemeClr val="tx1"/>
                </a:solidFill>
              </a:rPr>
              <a:t>	Zusatzbeladungen (Tab.2)</a:t>
            </a:r>
          </a:p>
          <a:p>
            <a:pPr marL="538163">
              <a:lnSpc>
                <a:spcPct val="100000"/>
              </a:lnSpc>
              <a:spcBef>
                <a:spcPts val="0"/>
              </a:spcBef>
            </a:pPr>
            <a:r>
              <a:rPr lang="de-DE" sz="1300" dirty="0">
                <a:solidFill>
                  <a:schemeClr val="tx1"/>
                </a:solidFill>
              </a:rPr>
              <a:t>	- Motorsäge, A</a:t>
            </a:r>
          </a:p>
          <a:p>
            <a:pPr marL="538163">
              <a:lnSpc>
                <a:spcPct val="100000"/>
              </a:lnSpc>
              <a:spcBef>
                <a:spcPts val="0"/>
              </a:spcBef>
            </a:pPr>
            <a:r>
              <a:rPr lang="de-DE" sz="1300" dirty="0">
                <a:solidFill>
                  <a:schemeClr val="tx1"/>
                </a:solidFill>
              </a:rPr>
              <a:t>	- Strom, B</a:t>
            </a:r>
          </a:p>
          <a:p>
            <a:pPr marL="538163">
              <a:lnSpc>
                <a:spcPct val="100000"/>
              </a:lnSpc>
              <a:spcBef>
                <a:spcPts val="0"/>
              </a:spcBef>
            </a:pPr>
            <a:r>
              <a:rPr lang="de-DE" sz="1300" dirty="0">
                <a:solidFill>
                  <a:schemeClr val="tx1"/>
                </a:solidFill>
              </a:rPr>
              <a:t>	- Beleuchtung, C</a:t>
            </a:r>
          </a:p>
          <a:p>
            <a:pPr marL="538163">
              <a:lnSpc>
                <a:spcPct val="100000"/>
              </a:lnSpc>
              <a:spcBef>
                <a:spcPts val="0"/>
              </a:spcBef>
            </a:pPr>
            <a:r>
              <a:rPr lang="de-DE" sz="1300" dirty="0">
                <a:solidFill>
                  <a:schemeClr val="tx1"/>
                </a:solidFill>
              </a:rPr>
              <a:t>	- Schaum, D</a:t>
            </a:r>
          </a:p>
          <a:p>
            <a:pPr marL="0" lvl="2" indent="0">
              <a:lnSpc>
                <a:spcPct val="100000"/>
              </a:lnSpc>
              <a:spcBef>
                <a:spcPts val="0"/>
              </a:spcBef>
              <a:buNone/>
              <a:tabLst>
                <a:tab pos="539750" algn="l"/>
              </a:tabLst>
            </a:pPr>
            <a:endParaRPr lang="de-DE" sz="1300" dirty="0" smtClean="0">
              <a:latin typeface="Arial" pitchFamily="34" charset="0"/>
              <a:ea typeface="ＭＳ Ｐゴシック" pitchFamily="34" charset="-128"/>
              <a:cs typeface="Arial" pitchFamily="34" charset="0"/>
            </a:endParaRPr>
          </a:p>
        </p:txBody>
      </p:sp>
    </p:spTree>
    <p:extLst>
      <p:ext uri="{BB962C8B-B14F-4D97-AF65-F5344CB8AC3E}">
        <p14:creationId xmlns:p14="http://schemas.microsoft.com/office/powerpoint/2010/main" val="10111608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p:txBody>
          <a:bodyPr/>
          <a:lstStyle/>
          <a:p>
            <a:r>
              <a:rPr lang="de-DE" cap="none" dirty="0" smtClean="0">
                <a:latin typeface="Arial" pitchFamily="34" charset="0"/>
                <a:ea typeface="ＭＳ Ｐゴシック" pitchFamily="34" charset="-128"/>
                <a:cs typeface="Arial" pitchFamily="34" charset="0"/>
              </a:rPr>
              <a:t>Technische Neuerungen auf dem Fahrzeugsektor</a:t>
            </a:r>
          </a:p>
        </p:txBody>
      </p:sp>
      <p:sp>
        <p:nvSpPr>
          <p:cNvPr id="15363" name="Inhaltsplatzhalter 2"/>
          <p:cNvSpPr>
            <a:spLocks noGrp="1"/>
          </p:cNvSpPr>
          <p:nvPr>
            <p:ph idx="1"/>
          </p:nvPr>
        </p:nvSpPr>
        <p:spPr/>
        <p:txBody>
          <a:bodyPr/>
          <a:lstStyle/>
          <a:p>
            <a:pPr indent="17463">
              <a:lnSpc>
                <a:spcPct val="100000"/>
              </a:lnSpc>
              <a:spcBef>
                <a:spcPts val="0"/>
              </a:spcBef>
            </a:pPr>
            <a:r>
              <a:rPr lang="de-DE" sz="1300" dirty="0">
                <a:solidFill>
                  <a:schemeClr val="tx1"/>
                </a:solidFill>
              </a:rPr>
              <a:t>Die Ausrüstungsgegenstände der Tabelle 2 dürfen – soweit Raum- und Gewichtsreserve vorhanden ist – verladen werden. Bei der nächsten Überarbeitung der Norm ist davon auszugehen, dass Tabelle 2 gestrichen wird. Wegen schlechter Erfahrungen bei der Beschaffung von Feuerlöschfahrzeugen werden die Zusatzbeladungen gestrichen und nur noch die Standardbeladung in den Normen aufgeführt.</a:t>
            </a:r>
          </a:p>
          <a:p>
            <a:pPr>
              <a:lnSpc>
                <a:spcPct val="100000"/>
              </a:lnSpc>
              <a:spcBef>
                <a:spcPts val="0"/>
              </a:spcBef>
            </a:pPr>
            <a:r>
              <a:rPr lang="de-DE" sz="1300" dirty="0">
                <a:solidFill>
                  <a:schemeClr val="tx1"/>
                </a:solidFill>
              </a:rPr>
              <a:t> </a:t>
            </a:r>
          </a:p>
          <a:p>
            <a:pPr indent="17463">
              <a:lnSpc>
                <a:spcPct val="100000"/>
              </a:lnSpc>
              <a:spcBef>
                <a:spcPts val="0"/>
              </a:spcBef>
            </a:pPr>
            <a:r>
              <a:rPr lang="de-DE" sz="1300" dirty="0">
                <a:solidFill>
                  <a:schemeClr val="tx1"/>
                </a:solidFill>
              </a:rPr>
              <a:t>Zusatzbeladungen im Bereich der Raum- und Gewichtsreserve darf weiterhin verladen werden. Sämtliche Beladungsgegenstände werden in der DIN 14 800-18 (einschl. Beiblätter) beschrieben und aufgeführt und können von dort übernommen werden.</a:t>
            </a:r>
          </a:p>
          <a:p>
            <a:pPr marL="0" lvl="2" indent="0">
              <a:lnSpc>
                <a:spcPct val="100000"/>
              </a:lnSpc>
              <a:spcBef>
                <a:spcPts val="0"/>
              </a:spcBef>
              <a:buNone/>
              <a:tabLst>
                <a:tab pos="539750" algn="l"/>
              </a:tabLst>
            </a:pPr>
            <a:endParaRPr lang="de-DE" sz="1300" dirty="0" smtClean="0">
              <a:latin typeface="Arial" pitchFamily="34" charset="0"/>
              <a:ea typeface="ＭＳ Ｐゴシック" pitchFamily="34" charset="-128"/>
              <a:cs typeface="Arial" pitchFamily="34" charset="0"/>
            </a:endParaRPr>
          </a:p>
        </p:txBody>
      </p:sp>
    </p:spTree>
    <p:extLst>
      <p:ext uri="{BB962C8B-B14F-4D97-AF65-F5344CB8AC3E}">
        <p14:creationId xmlns:p14="http://schemas.microsoft.com/office/powerpoint/2010/main" val="21069442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p:txBody>
          <a:bodyPr/>
          <a:lstStyle/>
          <a:p>
            <a:r>
              <a:rPr lang="de-DE" cap="none" dirty="0" smtClean="0">
                <a:latin typeface="Arial" pitchFamily="34" charset="0"/>
                <a:ea typeface="ＭＳ Ｐゴシック" pitchFamily="34" charset="-128"/>
                <a:cs typeface="Arial" pitchFamily="34" charset="0"/>
              </a:rPr>
              <a:t>Technische Neuerungen auf dem Fahrzeugsektor</a:t>
            </a:r>
          </a:p>
        </p:txBody>
      </p:sp>
      <p:sp>
        <p:nvSpPr>
          <p:cNvPr id="15363" name="Inhaltsplatzhalter 2"/>
          <p:cNvSpPr>
            <a:spLocks noGrp="1"/>
          </p:cNvSpPr>
          <p:nvPr>
            <p:ph idx="1"/>
          </p:nvPr>
        </p:nvSpPr>
        <p:spPr/>
        <p:txBody>
          <a:bodyPr/>
          <a:lstStyle/>
          <a:p>
            <a:pPr marL="0" lvl="2" indent="0">
              <a:lnSpc>
                <a:spcPct val="100000"/>
              </a:lnSpc>
              <a:spcBef>
                <a:spcPts val="0"/>
              </a:spcBef>
              <a:buNone/>
              <a:tabLst>
                <a:tab pos="360363" algn="l"/>
                <a:tab pos="539750" algn="l"/>
              </a:tabLst>
            </a:pPr>
            <a:r>
              <a:rPr lang="de-DE" sz="1300" dirty="0" smtClean="0"/>
              <a:t>2.1.4	Mittleres </a:t>
            </a:r>
            <a:r>
              <a:rPr lang="de-DE" sz="1300" dirty="0"/>
              <a:t>Löschfahrzeug, MLF; DIN 14 530-25</a:t>
            </a:r>
          </a:p>
          <a:p>
            <a:pPr>
              <a:lnSpc>
                <a:spcPct val="100000"/>
              </a:lnSpc>
              <a:spcBef>
                <a:spcPts val="0"/>
              </a:spcBef>
            </a:pPr>
            <a:r>
              <a:rPr lang="de-DE" sz="1300" dirty="0">
                <a:solidFill>
                  <a:schemeClr val="tx1"/>
                </a:solidFill>
              </a:rPr>
              <a:t> </a:t>
            </a:r>
          </a:p>
          <a:p>
            <a:pPr marL="538163" indent="1588">
              <a:lnSpc>
                <a:spcPct val="100000"/>
              </a:lnSpc>
              <a:spcBef>
                <a:spcPts val="0"/>
              </a:spcBef>
            </a:pPr>
            <a:r>
              <a:rPr lang="de-DE" sz="1300" dirty="0">
                <a:solidFill>
                  <a:schemeClr val="tx1"/>
                </a:solidFill>
              </a:rPr>
              <a:t>Das Mittlere Löschfahrzeug, MLF ist nach der DIN 14 530-25 zu fertigen</a:t>
            </a:r>
            <a:r>
              <a:rPr lang="de-DE" sz="1300" dirty="0" smtClean="0">
                <a:solidFill>
                  <a:schemeClr val="tx1"/>
                </a:solidFill>
              </a:rPr>
              <a:t>. Die Norm wurde in 09/2012 verabschiedet.</a:t>
            </a:r>
            <a:endParaRPr lang="de-DE" sz="1300" dirty="0">
              <a:solidFill>
                <a:schemeClr val="tx1"/>
              </a:solidFill>
            </a:endParaRPr>
          </a:p>
          <a:p>
            <a:pPr indent="196850">
              <a:lnSpc>
                <a:spcPct val="100000"/>
              </a:lnSpc>
              <a:spcBef>
                <a:spcPts val="0"/>
              </a:spcBef>
            </a:pPr>
            <a:r>
              <a:rPr lang="de-DE" sz="1300" dirty="0">
                <a:solidFill>
                  <a:schemeClr val="tx1"/>
                </a:solidFill>
              </a:rPr>
              <a:t>Folgende Unterschiede bestehen gegenüber der alten Ausgabe.</a:t>
            </a:r>
            <a:br>
              <a:rPr lang="de-DE" sz="1300" dirty="0">
                <a:solidFill>
                  <a:schemeClr val="tx1"/>
                </a:solidFill>
              </a:rPr>
            </a:br>
            <a:endParaRPr lang="de-DE" sz="1300" dirty="0">
              <a:solidFill>
                <a:schemeClr val="tx1"/>
              </a:solidFill>
            </a:endParaRPr>
          </a:p>
          <a:p>
            <a:pPr marL="538163" lvl="0" indent="-538163">
              <a:lnSpc>
                <a:spcPct val="100000"/>
              </a:lnSpc>
              <a:spcBef>
                <a:spcPts val="0"/>
              </a:spcBef>
              <a:buFont typeface="+mj-lt"/>
              <a:buAutoNum type="alphaLcParenR"/>
            </a:pPr>
            <a:r>
              <a:rPr lang="de-DE" sz="1300" dirty="0">
                <a:solidFill>
                  <a:schemeClr val="tx1"/>
                </a:solidFill>
              </a:rPr>
              <a:t>Ausrichtung der Konzeption auf einem LKW-Fahrgestell;</a:t>
            </a:r>
          </a:p>
          <a:p>
            <a:pPr marL="539750" lvl="0" indent="-539750">
              <a:lnSpc>
                <a:spcPct val="100000"/>
              </a:lnSpc>
              <a:spcBef>
                <a:spcPts val="0"/>
              </a:spcBef>
              <a:buFont typeface="+mj-lt"/>
              <a:buAutoNum type="alphaLcParenR"/>
            </a:pPr>
            <a:r>
              <a:rPr lang="de-DE" sz="1300" dirty="0">
                <a:solidFill>
                  <a:schemeClr val="tx1"/>
                </a:solidFill>
              </a:rPr>
              <a:t>max. Gesamtmasse 7.500 kg (Klasse L) nach DIN EN 1846-2,</a:t>
            </a:r>
          </a:p>
          <a:p>
            <a:pPr marL="0" indent="0">
              <a:lnSpc>
                <a:spcPct val="100000"/>
              </a:lnSpc>
              <a:spcBef>
                <a:spcPts val="0"/>
              </a:spcBef>
              <a:tabLst>
                <a:tab pos="539750" algn="l"/>
              </a:tabLst>
            </a:pPr>
            <a:r>
              <a:rPr lang="de-DE" sz="1300" dirty="0" smtClean="0">
                <a:solidFill>
                  <a:schemeClr val="tx1"/>
                </a:solidFill>
              </a:rPr>
              <a:t>	als </a:t>
            </a:r>
            <a:r>
              <a:rPr lang="de-DE" sz="1300" dirty="0">
                <a:solidFill>
                  <a:schemeClr val="tx1"/>
                </a:solidFill>
              </a:rPr>
              <a:t>Ausnahme </a:t>
            </a:r>
            <a:r>
              <a:rPr lang="de-DE" sz="1300" dirty="0" smtClean="0">
                <a:solidFill>
                  <a:schemeClr val="tx1"/>
                </a:solidFill>
              </a:rPr>
              <a:t>wird eine </a:t>
            </a:r>
            <a:r>
              <a:rPr lang="de-DE" sz="1300" dirty="0">
                <a:solidFill>
                  <a:schemeClr val="tx1"/>
                </a:solidFill>
              </a:rPr>
              <a:t>höhere zul. Gesamtmasse </a:t>
            </a:r>
            <a:r>
              <a:rPr lang="de-DE" sz="1300" dirty="0" smtClean="0">
                <a:solidFill>
                  <a:schemeClr val="tx1"/>
                </a:solidFill>
              </a:rPr>
              <a:t>von 8.500 kg (TH/3-tlg. SL) genehmigt</a:t>
            </a:r>
            <a:r>
              <a:rPr lang="de-DE" sz="1300" dirty="0">
                <a:solidFill>
                  <a:schemeClr val="tx1"/>
                </a:solidFill>
              </a:rPr>
              <a:t>;</a:t>
            </a:r>
          </a:p>
          <a:p>
            <a:pPr marL="0" lvl="0" indent="0" defTabSz="539750">
              <a:lnSpc>
                <a:spcPct val="100000"/>
              </a:lnSpc>
              <a:spcBef>
                <a:spcPts val="0"/>
              </a:spcBef>
            </a:pPr>
            <a:r>
              <a:rPr lang="de-DE" sz="1300" dirty="0" smtClean="0">
                <a:solidFill>
                  <a:schemeClr val="tx1"/>
                </a:solidFill>
              </a:rPr>
              <a:t>c)	vorrangig </a:t>
            </a:r>
            <a:r>
              <a:rPr lang="de-DE" sz="1300" dirty="0">
                <a:solidFill>
                  <a:schemeClr val="tx1"/>
                </a:solidFill>
              </a:rPr>
              <a:t>Straßenantrieb;</a:t>
            </a:r>
          </a:p>
          <a:p>
            <a:pPr marL="0" lvl="0" indent="0">
              <a:lnSpc>
                <a:spcPct val="100000"/>
              </a:lnSpc>
              <a:spcBef>
                <a:spcPts val="0"/>
              </a:spcBef>
              <a:tabLst>
                <a:tab pos="539750" algn="l"/>
              </a:tabLst>
            </a:pPr>
            <a:r>
              <a:rPr lang="de-DE" sz="1300" dirty="0" smtClean="0">
                <a:solidFill>
                  <a:schemeClr val="tx1"/>
                </a:solidFill>
              </a:rPr>
              <a:t>d)	Staffelkabine</a:t>
            </a:r>
            <a:r>
              <a:rPr lang="de-DE" sz="1300" dirty="0">
                <a:solidFill>
                  <a:schemeClr val="tx1"/>
                </a:solidFill>
              </a:rPr>
              <a:t>;</a:t>
            </a:r>
          </a:p>
          <a:p>
            <a:pPr marL="0" lvl="0" indent="0" defTabSz="539750">
              <a:lnSpc>
                <a:spcPct val="100000"/>
              </a:lnSpc>
              <a:spcBef>
                <a:spcPts val="0"/>
              </a:spcBef>
            </a:pPr>
            <a:r>
              <a:rPr lang="de-DE" sz="1300" dirty="0" smtClean="0">
                <a:solidFill>
                  <a:schemeClr val="tx1"/>
                </a:solidFill>
              </a:rPr>
              <a:t>e)	Gruppenbeladung</a:t>
            </a:r>
            <a:r>
              <a:rPr lang="de-DE" sz="1300" dirty="0">
                <a:solidFill>
                  <a:schemeClr val="tx1"/>
                </a:solidFill>
              </a:rPr>
              <a:t>;</a:t>
            </a:r>
          </a:p>
          <a:p>
            <a:pPr marL="539750" lvl="0" indent="-539750">
              <a:lnSpc>
                <a:spcPct val="100000"/>
              </a:lnSpc>
              <a:spcBef>
                <a:spcPts val="0"/>
              </a:spcBef>
              <a:tabLst>
                <a:tab pos="539750" algn="l"/>
              </a:tabLst>
            </a:pPr>
            <a:r>
              <a:rPr lang="de-DE" sz="1300" dirty="0" smtClean="0">
                <a:solidFill>
                  <a:schemeClr val="tx1"/>
                </a:solidFill>
              </a:rPr>
              <a:t>f)	Löschwasserbehälter </a:t>
            </a:r>
            <a:r>
              <a:rPr lang="de-DE" sz="1300" dirty="0">
                <a:solidFill>
                  <a:schemeClr val="tx1"/>
                </a:solidFill>
              </a:rPr>
              <a:t>mit einer nutzbaren Wassermenge von mind. 1000 L; aus einsatztaktischen Gründen werden in RLP nur Fahrzeuge mit 1000 L Löschwasser genehmigt und gefördert;</a:t>
            </a:r>
          </a:p>
          <a:p>
            <a:pPr marL="538163" lvl="0" indent="-538163">
              <a:lnSpc>
                <a:spcPct val="100000"/>
              </a:lnSpc>
              <a:spcBef>
                <a:spcPts val="0"/>
              </a:spcBef>
            </a:pPr>
            <a:r>
              <a:rPr lang="de-DE" sz="1300" dirty="0" smtClean="0">
                <a:solidFill>
                  <a:schemeClr val="tx1"/>
                </a:solidFill>
              </a:rPr>
              <a:t>g)	festeingebaute </a:t>
            </a:r>
            <a:r>
              <a:rPr lang="de-DE" sz="1300" dirty="0">
                <a:solidFill>
                  <a:schemeClr val="tx1"/>
                </a:solidFill>
              </a:rPr>
              <a:t>Feuerlöschkreiselpumpe FPN 10-1000.</a:t>
            </a:r>
          </a:p>
          <a:p>
            <a:pPr marL="0" lvl="2" indent="0">
              <a:lnSpc>
                <a:spcPct val="100000"/>
              </a:lnSpc>
              <a:spcBef>
                <a:spcPts val="0"/>
              </a:spcBef>
              <a:buNone/>
              <a:tabLst>
                <a:tab pos="539750" algn="l"/>
              </a:tabLst>
            </a:pPr>
            <a:endParaRPr lang="de-DE" sz="1300" dirty="0" smtClean="0">
              <a:latin typeface="Arial" pitchFamily="34" charset="0"/>
              <a:ea typeface="ＭＳ Ｐゴシック" pitchFamily="34" charset="-128"/>
              <a:cs typeface="Arial" pitchFamily="34" charset="0"/>
            </a:endParaRPr>
          </a:p>
        </p:txBody>
      </p:sp>
    </p:spTree>
    <p:extLst>
      <p:ext uri="{BB962C8B-B14F-4D97-AF65-F5344CB8AC3E}">
        <p14:creationId xmlns:p14="http://schemas.microsoft.com/office/powerpoint/2010/main" val="13800384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p:txBody>
          <a:bodyPr/>
          <a:lstStyle/>
          <a:p>
            <a:r>
              <a:rPr lang="de-DE" cap="none" dirty="0" smtClean="0">
                <a:latin typeface="Arial" pitchFamily="34" charset="0"/>
                <a:ea typeface="ＭＳ Ｐゴシック" pitchFamily="34" charset="-128"/>
                <a:cs typeface="Arial" pitchFamily="34" charset="0"/>
              </a:rPr>
              <a:t>Technische Neuerungen auf dem Fahrzeugsektor</a:t>
            </a:r>
          </a:p>
        </p:txBody>
      </p:sp>
      <p:sp>
        <p:nvSpPr>
          <p:cNvPr id="15363" name="Inhaltsplatzhalter 2"/>
          <p:cNvSpPr>
            <a:spLocks noGrp="1"/>
          </p:cNvSpPr>
          <p:nvPr>
            <p:ph idx="1"/>
          </p:nvPr>
        </p:nvSpPr>
        <p:spPr/>
        <p:txBody>
          <a:bodyPr/>
          <a:lstStyle/>
          <a:p>
            <a:pPr marL="539750" lvl="2" indent="-539750" defTabSz="630238">
              <a:lnSpc>
                <a:spcPct val="100000"/>
              </a:lnSpc>
              <a:spcBef>
                <a:spcPts val="0"/>
              </a:spcBef>
              <a:spcAft>
                <a:spcPts val="0"/>
              </a:spcAft>
              <a:buNone/>
              <a:tabLst>
                <a:tab pos="539750" algn="l"/>
              </a:tabLst>
            </a:pPr>
            <a:r>
              <a:rPr lang="de-DE" sz="1300" dirty="0" smtClean="0">
                <a:ea typeface="Calibri"/>
                <a:cs typeface="Times New Roman"/>
              </a:rPr>
              <a:t>2.1.5	Hilfeleistungs-Löschgruppenfahrzeug</a:t>
            </a:r>
            <a:r>
              <a:rPr lang="de-DE" sz="1300" dirty="0">
                <a:ea typeface="Calibri"/>
                <a:cs typeface="Times New Roman"/>
              </a:rPr>
              <a:t>, HLF 10; DIN 14 530-26</a:t>
            </a:r>
            <a:br>
              <a:rPr lang="de-DE" sz="1300" dirty="0">
                <a:ea typeface="Calibri"/>
                <a:cs typeface="Times New Roman"/>
              </a:rPr>
            </a:br>
            <a:endParaRPr lang="de-DE" sz="1300" dirty="0" smtClean="0">
              <a:ea typeface="Calibri"/>
              <a:cs typeface="Times New Roman"/>
            </a:endParaRPr>
          </a:p>
          <a:p>
            <a:pPr marL="539750" lvl="2" indent="-539750" defTabSz="630238">
              <a:lnSpc>
                <a:spcPct val="100000"/>
              </a:lnSpc>
              <a:spcBef>
                <a:spcPts val="0"/>
              </a:spcBef>
              <a:spcAft>
                <a:spcPts val="0"/>
              </a:spcAft>
              <a:buNone/>
              <a:tabLst>
                <a:tab pos="539750" algn="l"/>
              </a:tabLst>
            </a:pPr>
            <a:r>
              <a:rPr lang="de-DE" sz="1300" dirty="0">
                <a:solidFill>
                  <a:schemeClr val="tx1"/>
                </a:solidFill>
                <a:ea typeface="Calibri"/>
                <a:cs typeface="Times New Roman"/>
              </a:rPr>
              <a:t>	</a:t>
            </a:r>
            <a:r>
              <a:rPr lang="de-DE" sz="1300" dirty="0" smtClean="0">
                <a:solidFill>
                  <a:schemeClr val="tx1"/>
                </a:solidFill>
                <a:ea typeface="Calibri"/>
                <a:cs typeface="Times New Roman"/>
              </a:rPr>
              <a:t>Das </a:t>
            </a:r>
            <a:r>
              <a:rPr lang="de-DE" sz="1300" dirty="0">
                <a:solidFill>
                  <a:schemeClr val="tx1"/>
                </a:solidFill>
                <a:ea typeface="Calibri"/>
                <a:cs typeface="Times New Roman"/>
              </a:rPr>
              <a:t>Löschgruppenfahrzeug LF 10 ist weiterhin in der DIN 14 530-5 genormt. Dieses Fahrzeug wird in RLP nicht gefördert</a:t>
            </a:r>
            <a:r>
              <a:rPr lang="de-DE" sz="1300" dirty="0" smtClean="0">
                <a:solidFill>
                  <a:schemeClr val="tx1"/>
                </a:solidFill>
                <a:ea typeface="Calibri"/>
                <a:cs typeface="Times New Roman"/>
              </a:rPr>
              <a:t>. </a:t>
            </a:r>
            <a:r>
              <a:rPr lang="de-DE" sz="1300" dirty="0">
                <a:solidFill>
                  <a:schemeClr val="tx1"/>
                </a:solidFill>
                <a:ea typeface="Calibri"/>
                <a:cs typeface="Times New Roman"/>
              </a:rPr>
              <a:t>Für das Hilfeleistungs-Löschfahrzeug, HLF 10 wurde die DIN 14 530-26 mit Stand 11/2011 erlassen.</a:t>
            </a:r>
          </a:p>
          <a:p>
            <a:pPr marL="457200" indent="82550">
              <a:lnSpc>
                <a:spcPct val="100000"/>
              </a:lnSpc>
              <a:spcBef>
                <a:spcPts val="0"/>
              </a:spcBef>
              <a:spcAft>
                <a:spcPts val="0"/>
              </a:spcAft>
            </a:pPr>
            <a:r>
              <a:rPr lang="de-DE" sz="1300" dirty="0">
                <a:solidFill>
                  <a:schemeClr val="tx1"/>
                </a:solidFill>
                <a:ea typeface="Calibri"/>
                <a:cs typeface="Times New Roman"/>
              </a:rPr>
              <a:t>Gegenüber der alten Ausgabe ergeben sich folgende, wesentliche Veränderungen</a:t>
            </a:r>
            <a:r>
              <a:rPr lang="de-DE" sz="1300" dirty="0" smtClean="0">
                <a:solidFill>
                  <a:schemeClr val="tx1"/>
                </a:solidFill>
                <a:ea typeface="Calibri"/>
                <a:cs typeface="Times New Roman"/>
              </a:rPr>
              <a:t>:</a:t>
            </a:r>
            <a:endParaRPr lang="de-DE" sz="1300" dirty="0">
              <a:solidFill>
                <a:schemeClr val="tx1"/>
              </a:solidFill>
              <a:ea typeface="Calibri"/>
              <a:cs typeface="Times New Roman"/>
            </a:endParaRPr>
          </a:p>
          <a:p>
            <a:pPr marL="538163" lvl="0" indent="-538163">
              <a:lnSpc>
                <a:spcPct val="100000"/>
              </a:lnSpc>
              <a:spcBef>
                <a:spcPts val="0"/>
              </a:spcBef>
              <a:spcAft>
                <a:spcPts val="0"/>
              </a:spcAft>
              <a:buFont typeface="+mj-lt"/>
              <a:buAutoNum type="alphaLcParenR"/>
            </a:pPr>
            <a:r>
              <a:rPr lang="de-DE" sz="1300" dirty="0">
                <a:solidFill>
                  <a:schemeClr val="tx1"/>
                </a:solidFill>
                <a:ea typeface="Calibri"/>
                <a:cs typeface="Times New Roman"/>
              </a:rPr>
              <a:t>Hilfeleistungs-Löschgruppenfahrzeug, HLF 10/6 aus DIN 14 530-5 in diesen neuen Teil 26 von DIN 14 530 überführt;</a:t>
            </a:r>
          </a:p>
          <a:p>
            <a:pPr marL="539750" lvl="0" indent="-539750">
              <a:lnSpc>
                <a:spcPct val="100000"/>
              </a:lnSpc>
              <a:spcBef>
                <a:spcPts val="0"/>
              </a:spcBef>
              <a:spcAft>
                <a:spcPts val="0"/>
              </a:spcAft>
              <a:buFont typeface="+mj-lt"/>
              <a:buAutoNum type="alphaLcParenR"/>
            </a:pPr>
            <a:r>
              <a:rPr lang="de-DE" sz="1300" dirty="0">
                <a:solidFill>
                  <a:schemeClr val="tx1"/>
                </a:solidFill>
                <a:ea typeface="Calibri"/>
                <a:cs typeface="Times New Roman"/>
              </a:rPr>
              <a:t>Änderung der Fahrzeugbezeichnung von HLF 10/6 in HLF 10 vorgenommen, wegen der bundesweiten Einführung des digitalen BOS-Funks;</a:t>
            </a:r>
          </a:p>
          <a:p>
            <a:pPr marL="538163" lvl="0" indent="-538163">
              <a:lnSpc>
                <a:spcPct val="100000"/>
              </a:lnSpc>
              <a:spcBef>
                <a:spcPts val="0"/>
              </a:spcBef>
              <a:spcAft>
                <a:spcPts val="0"/>
              </a:spcAft>
              <a:buFont typeface="+mj-lt"/>
              <a:buAutoNum type="alphaLcParenR"/>
            </a:pPr>
            <a:r>
              <a:rPr lang="de-DE" sz="1300" dirty="0">
                <a:solidFill>
                  <a:schemeClr val="tx1"/>
                </a:solidFill>
                <a:ea typeface="Calibri"/>
                <a:cs typeface="Times New Roman"/>
              </a:rPr>
              <a:t>Vorwort neu formuliert;</a:t>
            </a:r>
          </a:p>
          <a:p>
            <a:pPr marL="538163" lvl="0" indent="-538163">
              <a:lnSpc>
                <a:spcPct val="100000"/>
              </a:lnSpc>
              <a:spcBef>
                <a:spcPts val="0"/>
              </a:spcBef>
              <a:spcAft>
                <a:spcPts val="0"/>
              </a:spcAft>
              <a:buFont typeface="+mj-lt"/>
              <a:buAutoNum type="alphaLcParenR"/>
            </a:pPr>
            <a:r>
              <a:rPr lang="de-DE" sz="1300" dirty="0">
                <a:solidFill>
                  <a:schemeClr val="tx1"/>
                </a:solidFill>
                <a:ea typeface="Calibri"/>
                <a:cs typeface="Times New Roman"/>
              </a:rPr>
              <a:t>Gesamtmasse auf 12.000 kg erhöht und Massenreserve von mind. 3% der Gesamtmasse </a:t>
            </a:r>
            <a:r>
              <a:rPr lang="de-DE" sz="1300" dirty="0" smtClean="0">
                <a:solidFill>
                  <a:schemeClr val="tx1"/>
                </a:solidFill>
                <a:ea typeface="Calibri"/>
                <a:cs typeface="Times New Roman"/>
              </a:rPr>
              <a:t>ausgenommen (RLP lässt für Allradantrieb 12.500 kg zu);</a:t>
            </a:r>
            <a:endParaRPr lang="de-DE" sz="1300" dirty="0">
              <a:solidFill>
                <a:schemeClr val="tx1"/>
              </a:solidFill>
              <a:ea typeface="Calibri"/>
              <a:cs typeface="Times New Roman"/>
            </a:endParaRPr>
          </a:p>
          <a:p>
            <a:pPr marL="539750" lvl="0" indent="-539750">
              <a:lnSpc>
                <a:spcPct val="100000"/>
              </a:lnSpc>
              <a:spcBef>
                <a:spcPts val="0"/>
              </a:spcBef>
              <a:spcAft>
                <a:spcPts val="0"/>
              </a:spcAft>
              <a:buFont typeface="+mj-lt"/>
              <a:buAutoNum type="alphaLcParenR"/>
            </a:pPr>
            <a:r>
              <a:rPr lang="de-DE" sz="1300" dirty="0">
                <a:solidFill>
                  <a:schemeClr val="tx1"/>
                </a:solidFill>
                <a:ea typeface="Calibri"/>
                <a:cs typeface="Times New Roman"/>
              </a:rPr>
              <a:t>Empfehlung gleicher Spurweiten an der Vorder- und Hinterachse bei Allradantrieb und Verwendung von Single-Bereifung aufgenommen;</a:t>
            </a:r>
          </a:p>
          <a:p>
            <a:pPr marL="539750" lvl="0" indent="-539750">
              <a:lnSpc>
                <a:spcPct val="100000"/>
              </a:lnSpc>
              <a:spcBef>
                <a:spcPts val="0"/>
              </a:spcBef>
              <a:spcAft>
                <a:spcPts val="0"/>
              </a:spcAft>
              <a:buFont typeface="+mj-lt"/>
              <a:buAutoNum type="alphaLcParenR"/>
            </a:pPr>
            <a:r>
              <a:rPr lang="de-DE" sz="1300" dirty="0">
                <a:solidFill>
                  <a:schemeClr val="tx1"/>
                </a:solidFill>
                <a:ea typeface="Calibri"/>
                <a:cs typeface="Times New Roman"/>
              </a:rPr>
              <a:t>Aufstellung einer Energiebilanz des Fahrzeugs nach E DIN 14 502-2 gefordert;</a:t>
            </a:r>
          </a:p>
          <a:p>
            <a:pPr marL="539750" lvl="0" indent="-539750">
              <a:lnSpc>
                <a:spcPct val="100000"/>
              </a:lnSpc>
              <a:spcBef>
                <a:spcPts val="0"/>
              </a:spcBef>
              <a:spcAft>
                <a:spcPts val="0"/>
              </a:spcAft>
              <a:buFont typeface="+mj-lt"/>
              <a:buAutoNum type="alphaLcParenR"/>
            </a:pPr>
            <a:r>
              <a:rPr lang="de-DE" sz="1300" dirty="0">
                <a:solidFill>
                  <a:schemeClr val="tx1"/>
                </a:solidFill>
                <a:ea typeface="Calibri"/>
                <a:cs typeface="Times New Roman"/>
              </a:rPr>
              <a:t>pneumatisch oder elektrisch fernbedienbare Absperrorgane müssen ohne zusätzlich anzubringende Hilfsmittel manuell betätigt werden können;</a:t>
            </a:r>
          </a:p>
          <a:p>
            <a:pPr marL="539750" lvl="0" indent="-539750">
              <a:lnSpc>
                <a:spcPct val="100000"/>
              </a:lnSpc>
              <a:spcBef>
                <a:spcPts val="0"/>
              </a:spcBef>
              <a:spcAft>
                <a:spcPts val="0"/>
              </a:spcAft>
              <a:buFont typeface="+mj-lt"/>
              <a:buAutoNum type="alphaLcParenR"/>
            </a:pPr>
            <a:r>
              <a:rPr lang="de-DE" sz="1300" dirty="0">
                <a:solidFill>
                  <a:schemeClr val="tx1"/>
                </a:solidFill>
                <a:ea typeface="Calibri"/>
                <a:cs typeface="Times New Roman"/>
              </a:rPr>
              <a:t>Löschwasserbehälter mit einer nutzbaren Wassermenge auf 1000 L festgelegt (in RLP nicht neu);</a:t>
            </a:r>
          </a:p>
          <a:p>
            <a:pPr marL="539750" lvl="0" indent="-539750">
              <a:lnSpc>
                <a:spcPct val="100000"/>
              </a:lnSpc>
              <a:spcBef>
                <a:spcPts val="0"/>
              </a:spcBef>
              <a:spcAft>
                <a:spcPts val="0"/>
              </a:spcAft>
              <a:buFont typeface="+mj-lt"/>
              <a:buAutoNum type="alphaLcParenR"/>
            </a:pPr>
            <a:r>
              <a:rPr lang="de-DE" sz="1300" dirty="0">
                <a:solidFill>
                  <a:schemeClr val="tx1"/>
                </a:solidFill>
                <a:ea typeface="Calibri"/>
                <a:cs typeface="Times New Roman"/>
              </a:rPr>
              <a:t>Anforderungen an einen fest eingebauten Schaummittelbehälter aufgenommen;</a:t>
            </a:r>
          </a:p>
          <a:p>
            <a:pPr marL="539750" lvl="0" indent="-539750">
              <a:lnSpc>
                <a:spcPct val="100000"/>
              </a:lnSpc>
              <a:spcBef>
                <a:spcPts val="0"/>
              </a:spcBef>
              <a:spcAft>
                <a:spcPts val="0"/>
              </a:spcAft>
              <a:buFont typeface="+mj-lt"/>
              <a:buAutoNum type="alphaLcParenR"/>
            </a:pPr>
            <a:r>
              <a:rPr lang="de-DE" sz="1300" dirty="0">
                <a:solidFill>
                  <a:schemeClr val="tx1"/>
                </a:solidFill>
                <a:ea typeface="Calibri"/>
                <a:cs typeface="Times New Roman"/>
              </a:rPr>
              <a:t>Anforderungen zum Aufbau und zum Dach aufgenommen;</a:t>
            </a:r>
          </a:p>
          <a:p>
            <a:pPr marL="539750" lvl="0" indent="-539750">
              <a:lnSpc>
                <a:spcPct val="100000"/>
              </a:lnSpc>
              <a:spcBef>
                <a:spcPts val="0"/>
              </a:spcBef>
              <a:spcAft>
                <a:spcPts val="0"/>
              </a:spcAft>
              <a:buFont typeface="+mj-lt"/>
              <a:buAutoNum type="alphaLcParenR"/>
            </a:pPr>
            <a:r>
              <a:rPr lang="de-DE" sz="1300" dirty="0">
                <a:solidFill>
                  <a:schemeClr val="tx1"/>
                </a:solidFill>
                <a:ea typeface="Calibri"/>
                <a:cs typeface="Times New Roman"/>
              </a:rPr>
              <a:t>Standardbeladung vollständig überarbeitet.</a:t>
            </a:r>
          </a:p>
        </p:txBody>
      </p:sp>
    </p:spTree>
    <p:extLst>
      <p:ext uri="{BB962C8B-B14F-4D97-AF65-F5344CB8AC3E}">
        <p14:creationId xmlns:p14="http://schemas.microsoft.com/office/powerpoint/2010/main" val="2155115598"/>
      </p:ext>
    </p:extLst>
  </p:cSld>
  <p:clrMapOvr>
    <a:masterClrMapping/>
  </p:clrMapOvr>
  <p:timing>
    <p:tnLst>
      <p:par>
        <p:cTn id="1" dur="indefinite" restart="never" nodeType="tmRoot"/>
      </p:par>
    </p:tnLst>
  </p:timing>
</p:sld>
</file>

<file path=ppt/theme/theme1.xml><?xml version="1.0" encoding="utf-8"?>
<a:theme xmlns:a="http://schemas.openxmlformats.org/drawingml/2006/main" name="Folienmaster_lfks">
  <a:themeElements>
    <a:clrScheme name="Landes-Rot">
      <a:dk1>
        <a:srgbClr val="000000"/>
      </a:dk1>
      <a:lt1>
        <a:srgbClr val="FFFFFF"/>
      </a:lt1>
      <a:dk2>
        <a:srgbClr val="871D33"/>
      </a:dk2>
      <a:lt2>
        <a:srgbClr val="2D2015"/>
      </a:lt2>
      <a:accent1>
        <a:srgbClr val="E7D2D6"/>
      </a:accent1>
      <a:accent2>
        <a:srgbClr val="CFA5AD"/>
      </a:accent2>
      <a:accent3>
        <a:srgbClr val="B77785"/>
      </a:accent3>
      <a:accent4>
        <a:srgbClr val="9F4A5C"/>
      </a:accent4>
      <a:accent5>
        <a:srgbClr val="871D33"/>
      </a:accent5>
      <a:accent6>
        <a:srgbClr val="C0C0C0"/>
      </a:accent6>
      <a:hlink>
        <a:srgbClr val="CCB400"/>
      </a:hlink>
      <a:folHlink>
        <a:srgbClr val="8C9EA0"/>
      </a:folHlink>
    </a:clrScheme>
    <a:fontScheme name="Office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a:ln>
              <a:noFill/>
            </a:ln>
            <a:solidFill>
              <a:schemeClr val="tx1"/>
            </a:solidFill>
            <a:effectLst/>
            <a:latin typeface="Arial" pitchFamily="-112" charset="0"/>
            <a:ea typeface="ＭＳ Ｐゴシック" pitchFamily="-112" charset="-128"/>
            <a:cs typeface="ＭＳ Ｐゴシック" pitchFamily="-11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a:ln>
              <a:noFill/>
            </a:ln>
            <a:solidFill>
              <a:schemeClr val="tx1"/>
            </a:solidFill>
            <a:effectLst/>
            <a:latin typeface="Arial" pitchFamily="-112" charset="0"/>
            <a:ea typeface="ＭＳ Ｐゴシック" pitchFamily="-112" charset="-128"/>
            <a:cs typeface="ＭＳ Ｐゴシック" pitchFamily="-112" charset="-128"/>
          </a:defRPr>
        </a:defPPr>
      </a:lstStyle>
    </a:lnDef>
  </a:objectDefaults>
  <a:extraClrSchemeLst>
    <a:extraClrScheme>
      <a:clrScheme name="Leere Prä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eere Prä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eere Prä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eere Prä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eere Prä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eere Prä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eere Prä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eere Prä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eere Prä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eere Prä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eere Prä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eere Prä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Aufzählung Standart 1">
        <a:dk1>
          <a:srgbClr val="000000"/>
        </a:dk1>
        <a:lt1>
          <a:srgbClr val="FFFFFF"/>
        </a:lt1>
        <a:dk2>
          <a:srgbClr val="871D33"/>
        </a:dk2>
        <a:lt2>
          <a:srgbClr val="2D2015"/>
        </a:lt2>
        <a:accent1>
          <a:srgbClr val="F6D1C6"/>
        </a:accent1>
        <a:accent2>
          <a:srgbClr val="8F5F2F"/>
        </a:accent2>
        <a:accent3>
          <a:srgbClr val="FFFFFF"/>
        </a:accent3>
        <a:accent4>
          <a:srgbClr val="000000"/>
        </a:accent4>
        <a:accent5>
          <a:srgbClr val="FAE5DF"/>
        </a:accent5>
        <a:accent6>
          <a:srgbClr val="81552A"/>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222CBB3693A6944E8DE9240E74F1108D" ma:contentTypeVersion="0" ma:contentTypeDescription="Ein neues Dokument erstellen." ma:contentTypeScope="" ma:versionID="72547d8ce5279a12dce86aadff49dae2">
  <xsd:schema xmlns:xsd="http://www.w3.org/2001/XMLSchema" xmlns:xs="http://www.w3.org/2001/XMLSchema" xmlns:p="http://schemas.microsoft.com/office/2006/metadata/properties" targetNamespace="http://schemas.microsoft.com/office/2006/metadata/properties" ma:root="true" ma:fieldsID="66c4a6dd5ef775a5269b08f7de37f93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3F980FB-9D35-49CB-980F-F640851D88CA}">
  <ds:schemaRefs>
    <ds:schemaRef ds:uri="http://schemas.microsoft.com/office/2006/documentManagement/types"/>
    <ds:schemaRef ds:uri="http://purl.org/dc/dcmitype/"/>
    <ds:schemaRef ds:uri="http://purl.org/dc/terms/"/>
    <ds:schemaRef ds:uri="http://schemas.microsoft.com/office/infopath/2007/PartnerControls"/>
    <ds:schemaRef ds:uri="http://www.w3.org/XML/1998/namespace"/>
    <ds:schemaRef ds:uri="http://purl.org/dc/elements/1.1/"/>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B0C1EDB4-DF94-4278-AFE3-5F75B44335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0F90D3E5-7C49-4A66-B6F8-CCB337960F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Folienmaster_lfks</Template>
  <TotalTime>0</TotalTime>
  <Words>239</Words>
  <Application>Microsoft Office PowerPoint</Application>
  <PresentationFormat>Bildschirmpräsentation (4:3)</PresentationFormat>
  <Paragraphs>300</Paragraphs>
  <Slides>25</Slides>
  <Notes>24</Notes>
  <HiddenSlides>0</HiddenSlides>
  <MMClips>0</MMClips>
  <ScaleCrop>false</ScaleCrop>
  <HeadingPairs>
    <vt:vector size="4" baseType="variant">
      <vt:variant>
        <vt:lpstr>Design</vt:lpstr>
      </vt:variant>
      <vt:variant>
        <vt:i4>1</vt:i4>
      </vt:variant>
      <vt:variant>
        <vt:lpstr>Folientitel</vt:lpstr>
      </vt:variant>
      <vt:variant>
        <vt:i4>25</vt:i4>
      </vt:variant>
    </vt:vector>
  </HeadingPairs>
  <TitlesOfParts>
    <vt:vector size="26" baseType="lpstr">
      <vt:lpstr>Folienmaster_lfks</vt:lpstr>
      <vt:lpstr>Neue Fahrzeugkonzeption Stand 06/2015 </vt:lpstr>
      <vt:lpstr>Technische Neuerungen auf dem Fahrzeugsektor</vt:lpstr>
      <vt:lpstr>Technische Neuerungen auf dem Fahrzeugsektor</vt:lpstr>
      <vt:lpstr>Technische Neuerungen auf dem Fahrzeugsektor</vt:lpstr>
      <vt:lpstr>Technische Neuerungen auf dem Fahrzeugsektor</vt:lpstr>
      <vt:lpstr>Technische Neuerungen auf dem Fahrzeugsektor</vt:lpstr>
      <vt:lpstr>Technische Neuerungen auf dem Fahrzeugsektor</vt:lpstr>
      <vt:lpstr>Technische Neuerungen auf dem Fahrzeugsektor</vt:lpstr>
      <vt:lpstr>Technische Neuerungen auf dem Fahrzeugsektor</vt:lpstr>
      <vt:lpstr>Technische Neuerungen auf dem Fahrzeugsektor</vt:lpstr>
      <vt:lpstr>Technische Neuerungen auf dem Fahrzeugsektor</vt:lpstr>
      <vt:lpstr>Technische Neuerungen auf dem Fahrzeugsektor</vt:lpstr>
      <vt:lpstr>Technische Neuerungen auf dem Fahrzeugsektor</vt:lpstr>
      <vt:lpstr>Technische Neuerungen auf dem Fahrzeugsektor</vt:lpstr>
      <vt:lpstr>Technische Neuerungen auf dem Fahrzeugsektor</vt:lpstr>
      <vt:lpstr>Technische Neuerungen auf dem Fahrzeugsektor</vt:lpstr>
      <vt:lpstr>Technische Neuerungen auf dem Fahrzeugsektor</vt:lpstr>
      <vt:lpstr>Technische Neuerungen auf dem Fahrzeugsektor</vt:lpstr>
      <vt:lpstr>Technische Neuerungen auf dem Fahrzeugsektor</vt:lpstr>
      <vt:lpstr>Technische Neuerungen auf dem Fahrzeugsektor</vt:lpstr>
      <vt:lpstr>Technische Neuerungen auf dem Fahrzeugsektor</vt:lpstr>
      <vt:lpstr>Technische Neuerungen auf dem Fahrzeugsektor</vt:lpstr>
      <vt:lpstr>Technische Neuerungen auf dem Fahrzeugsektor</vt:lpstr>
      <vt:lpstr>Technische Neuerungen auf dem Fahrzeugsektor</vt:lpstr>
      <vt:lpstr>VIELEN DANK FÜR IHRE AUFMERKSAMKEIT</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FOLIENMASTER</dc:title>
  <dc:creator>Gisela Ermel</dc:creator>
  <cp:lastModifiedBy>Walter Weber</cp:lastModifiedBy>
  <cp:revision>62</cp:revision>
  <cp:lastPrinted>2015-07-13T08:07:44Z</cp:lastPrinted>
  <dcterms:created xsi:type="dcterms:W3CDTF">2013-10-16T07:11:01Z</dcterms:created>
  <dcterms:modified xsi:type="dcterms:W3CDTF">2015-07-13T08:09:01Z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0x010100222CBB3693A6944E8DE9240E74F1108D</vt:lpwstr>
  </property>
</Properties>
</file>